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9"/>
  </p:notesMasterIdLst>
  <p:handoutMasterIdLst>
    <p:handoutMasterId r:id="rId50"/>
  </p:handoutMasterIdLst>
  <p:sldIdLst>
    <p:sldId id="258" r:id="rId2"/>
    <p:sldId id="259" r:id="rId3"/>
    <p:sldId id="260" r:id="rId4"/>
    <p:sldId id="261" r:id="rId5"/>
    <p:sldId id="262" r:id="rId6"/>
    <p:sldId id="263" r:id="rId7"/>
    <p:sldId id="277" r:id="rId8"/>
    <p:sldId id="264" r:id="rId9"/>
    <p:sldId id="265" r:id="rId10"/>
    <p:sldId id="266" r:id="rId11"/>
    <p:sldId id="270" r:id="rId12"/>
    <p:sldId id="268" r:id="rId13"/>
    <p:sldId id="269" r:id="rId14"/>
    <p:sldId id="267"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6" r:id="rId29"/>
    <p:sldId id="287" r:id="rId30"/>
    <p:sldId id="292" r:id="rId31"/>
    <p:sldId id="294" r:id="rId32"/>
    <p:sldId id="295" r:id="rId33"/>
    <p:sldId id="296" r:id="rId34"/>
    <p:sldId id="298" r:id="rId35"/>
    <p:sldId id="300" r:id="rId36"/>
    <p:sldId id="302" r:id="rId37"/>
    <p:sldId id="303" r:id="rId38"/>
    <p:sldId id="304" r:id="rId39"/>
    <p:sldId id="305" r:id="rId40"/>
    <p:sldId id="306" r:id="rId41"/>
    <p:sldId id="307" r:id="rId42"/>
    <p:sldId id="308" r:id="rId43"/>
    <p:sldId id="309" r:id="rId44"/>
    <p:sldId id="312" r:id="rId45"/>
    <p:sldId id="310" r:id="rId46"/>
    <p:sldId id="313" r:id="rId47"/>
    <p:sldId id="311" r:id="rId48"/>
  </p:sldIdLst>
  <p:sldSz cx="12195175" cy="6859588"/>
  <p:notesSz cx="6858000" cy="9945688"/>
  <p:defaultTextStyle>
    <a:defPPr>
      <a:defRPr lang="en-US"/>
    </a:defPPr>
    <a:lvl1pPr algn="l" rtl="0" eaLnBrk="0" fontAlgn="base" hangingPunct="0">
      <a:spcBef>
        <a:spcPct val="0"/>
      </a:spcBef>
      <a:spcAft>
        <a:spcPct val="0"/>
      </a:spcAft>
      <a:defRPr sz="3200" kern="1200">
        <a:solidFill>
          <a:schemeClr val="tx1"/>
        </a:solidFill>
        <a:latin typeface="Arial" pitchFamily="-107" charset="0"/>
        <a:ea typeface="ＭＳ Ｐゴシック" pitchFamily="-107" charset="-128"/>
        <a:cs typeface="ＭＳ Ｐゴシック" pitchFamily="-107" charset="-128"/>
      </a:defRPr>
    </a:lvl1pPr>
    <a:lvl2pPr marL="610042" algn="l" rtl="0" eaLnBrk="0" fontAlgn="base" hangingPunct="0">
      <a:spcBef>
        <a:spcPct val="0"/>
      </a:spcBef>
      <a:spcAft>
        <a:spcPct val="0"/>
      </a:spcAft>
      <a:defRPr sz="3200" kern="1200">
        <a:solidFill>
          <a:schemeClr val="tx1"/>
        </a:solidFill>
        <a:latin typeface="Arial" pitchFamily="-107" charset="0"/>
        <a:ea typeface="ＭＳ Ｐゴシック" pitchFamily="-107" charset="-128"/>
        <a:cs typeface="ＭＳ Ｐゴシック" pitchFamily="-107" charset="-128"/>
      </a:defRPr>
    </a:lvl2pPr>
    <a:lvl3pPr marL="1220084" algn="l" rtl="0" eaLnBrk="0" fontAlgn="base" hangingPunct="0">
      <a:spcBef>
        <a:spcPct val="0"/>
      </a:spcBef>
      <a:spcAft>
        <a:spcPct val="0"/>
      </a:spcAft>
      <a:defRPr sz="3200" kern="1200">
        <a:solidFill>
          <a:schemeClr val="tx1"/>
        </a:solidFill>
        <a:latin typeface="Arial" pitchFamily="-107" charset="0"/>
        <a:ea typeface="ＭＳ Ｐゴシック" pitchFamily="-107" charset="-128"/>
        <a:cs typeface="ＭＳ Ｐゴシック" pitchFamily="-107" charset="-128"/>
      </a:defRPr>
    </a:lvl3pPr>
    <a:lvl4pPr marL="1830126" algn="l" rtl="0" eaLnBrk="0" fontAlgn="base" hangingPunct="0">
      <a:spcBef>
        <a:spcPct val="0"/>
      </a:spcBef>
      <a:spcAft>
        <a:spcPct val="0"/>
      </a:spcAft>
      <a:defRPr sz="3200" kern="1200">
        <a:solidFill>
          <a:schemeClr val="tx1"/>
        </a:solidFill>
        <a:latin typeface="Arial" pitchFamily="-107" charset="0"/>
        <a:ea typeface="ＭＳ Ｐゴシック" pitchFamily="-107" charset="-128"/>
        <a:cs typeface="ＭＳ Ｐゴシック" pitchFamily="-107" charset="-128"/>
      </a:defRPr>
    </a:lvl4pPr>
    <a:lvl5pPr marL="2440168" algn="l" rtl="0" eaLnBrk="0" fontAlgn="base" hangingPunct="0">
      <a:spcBef>
        <a:spcPct val="0"/>
      </a:spcBef>
      <a:spcAft>
        <a:spcPct val="0"/>
      </a:spcAft>
      <a:defRPr sz="3200" kern="1200">
        <a:solidFill>
          <a:schemeClr val="tx1"/>
        </a:solidFill>
        <a:latin typeface="Arial" pitchFamily="-107" charset="0"/>
        <a:ea typeface="ＭＳ Ｐゴシック" pitchFamily="-107" charset="-128"/>
        <a:cs typeface="ＭＳ Ｐゴシック" pitchFamily="-107" charset="-128"/>
      </a:defRPr>
    </a:lvl5pPr>
    <a:lvl6pPr marL="3050210" algn="l" defTabSz="610042" rtl="0" eaLnBrk="1" latinLnBrk="0" hangingPunct="1">
      <a:defRPr sz="3200" kern="1200">
        <a:solidFill>
          <a:schemeClr val="tx1"/>
        </a:solidFill>
        <a:latin typeface="Arial" pitchFamily="-107" charset="0"/>
        <a:ea typeface="ＭＳ Ｐゴシック" pitchFamily="-107" charset="-128"/>
        <a:cs typeface="ＭＳ Ｐゴシック" pitchFamily="-107" charset="-128"/>
      </a:defRPr>
    </a:lvl6pPr>
    <a:lvl7pPr marL="3660252" algn="l" defTabSz="610042" rtl="0" eaLnBrk="1" latinLnBrk="0" hangingPunct="1">
      <a:defRPr sz="3200" kern="1200">
        <a:solidFill>
          <a:schemeClr val="tx1"/>
        </a:solidFill>
        <a:latin typeface="Arial" pitchFamily="-107" charset="0"/>
        <a:ea typeface="ＭＳ Ｐゴシック" pitchFamily="-107" charset="-128"/>
        <a:cs typeface="ＭＳ Ｐゴシック" pitchFamily="-107" charset="-128"/>
      </a:defRPr>
    </a:lvl7pPr>
    <a:lvl8pPr marL="4270294" algn="l" defTabSz="610042" rtl="0" eaLnBrk="1" latinLnBrk="0" hangingPunct="1">
      <a:defRPr sz="3200" kern="1200">
        <a:solidFill>
          <a:schemeClr val="tx1"/>
        </a:solidFill>
        <a:latin typeface="Arial" pitchFamily="-107" charset="0"/>
        <a:ea typeface="ＭＳ Ｐゴシック" pitchFamily="-107" charset="-128"/>
        <a:cs typeface="ＭＳ Ｐゴシック" pitchFamily="-107" charset="-128"/>
      </a:defRPr>
    </a:lvl8pPr>
    <a:lvl9pPr marL="4880336" algn="l" defTabSz="610042" rtl="0" eaLnBrk="1" latinLnBrk="0" hangingPunct="1">
      <a:defRPr sz="3200" kern="1200">
        <a:solidFill>
          <a:schemeClr val="tx1"/>
        </a:solidFill>
        <a:latin typeface="Arial" pitchFamily="-107" charset="0"/>
        <a:ea typeface="ＭＳ Ｐゴシック" pitchFamily="-107" charset="-128"/>
        <a:cs typeface="ＭＳ Ｐゴシック" pitchFamily="-107" charset="-128"/>
      </a:defRPr>
    </a:lvl9pPr>
  </p:defaultTextStyle>
  <p:extLst>
    <p:ext uri="{EFAFB233-063F-42B5-8137-9DF3F51BA10A}">
      <p15:sldGuideLst xmlns:p15="http://schemas.microsoft.com/office/powerpoint/2012/main">
        <p15:guide id="1" orient="horz" pos="1435"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Valkenborgs" initials="LV" lastIdx="1" clrIdx="0">
    <p:extLst>
      <p:ext uri="{19B8F6BF-5375-455C-9EA6-DF929625EA0E}">
        <p15:presenceInfo xmlns:p15="http://schemas.microsoft.com/office/powerpoint/2012/main" userId="S-1-5-21-1662482463-1396073774-1845911597-10543" providerId="AD"/>
      </p:ext>
    </p:extLst>
  </p:cmAuthor>
  <p:cmAuthor id="2" name="Ian Noon" initials="IN" lastIdx="1" clrIdx="1">
    <p:extLst>
      <p:ext uri="{19B8F6BF-5375-455C-9EA6-DF929625EA0E}">
        <p15:presenceInfo xmlns:p15="http://schemas.microsoft.com/office/powerpoint/2012/main" userId="S-1-5-21-1662482463-1396073774-1845911597-36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7E"/>
    <a:srgbClr val="87027B"/>
    <a:srgbClr val="0092BC"/>
    <a:srgbClr val="468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16" autoAdjust="0"/>
    <p:restoredTop sz="82745" autoAdjust="0"/>
  </p:normalViewPr>
  <p:slideViewPr>
    <p:cSldViewPr>
      <p:cViewPr varScale="1">
        <p:scale>
          <a:sx n="54" d="100"/>
          <a:sy n="54" d="100"/>
        </p:scale>
        <p:origin x="108" y="234"/>
      </p:cViewPr>
      <p:guideLst>
        <p:guide orient="horz" pos="1435"/>
        <p:guide pos="27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8F84A415-ED1C-E04D-B7C7-85A00DC614DF}" type="datetimeFigureOut">
              <a:rPr lang="en-US" smtClean="0"/>
              <a:pPr/>
              <a:t>10/2/2020</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3D9FAB58-3CE0-794F-B196-A923FE5D95EF}" type="slidenum">
              <a:rPr lang="en-US" smtClean="0"/>
              <a:pPr/>
              <a:t>‹#›</a:t>
            </a:fld>
            <a:endParaRPr lang="en-US"/>
          </a:p>
        </p:txBody>
      </p:sp>
    </p:spTree>
    <p:extLst>
      <p:ext uri="{BB962C8B-B14F-4D97-AF65-F5344CB8AC3E}">
        <p14:creationId xmlns:p14="http://schemas.microsoft.com/office/powerpoint/2010/main" val="133966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2B06CD65-0052-A748-ABD9-E18F4F72E200}" type="datetimeFigureOut">
              <a:rPr lang="en-US" smtClean="0"/>
              <a:pPr/>
              <a:t>10/2/2020</a:t>
            </a:fld>
            <a:endParaRPr lang="en-US"/>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A6E30364-1EC5-4C4A-B73A-092E241CA3BF}" type="slidenum">
              <a:rPr lang="en-US" smtClean="0"/>
              <a:pPr/>
              <a:t>‹#›</a:t>
            </a:fld>
            <a:endParaRPr lang="en-US"/>
          </a:p>
        </p:txBody>
      </p:sp>
    </p:spTree>
    <p:extLst>
      <p:ext uri="{BB962C8B-B14F-4D97-AF65-F5344CB8AC3E}">
        <p14:creationId xmlns:p14="http://schemas.microsoft.com/office/powerpoint/2010/main" val="3031552633"/>
      </p:ext>
    </p:extLst>
  </p:cSld>
  <p:clrMap bg1="lt1" tx1="dk1" bg2="lt2" tx2="dk2" accent1="accent1" accent2="accent2" accent3="accent3" accent4="accent4" accent5="accent5" accent6="accent6" hlink="hlink" folHlink="folHlink"/>
  <p:notesStyle>
    <a:lvl1pPr marL="0" algn="l" defTabSz="610042" rtl="0" eaLnBrk="1" latinLnBrk="0" hangingPunct="1">
      <a:defRPr sz="1600" kern="1200">
        <a:solidFill>
          <a:schemeClr val="tx1"/>
        </a:solidFill>
        <a:latin typeface="+mn-lt"/>
        <a:ea typeface="+mn-ea"/>
        <a:cs typeface="+mn-cs"/>
      </a:defRPr>
    </a:lvl1pPr>
    <a:lvl2pPr marL="610042" algn="l" defTabSz="610042" rtl="0" eaLnBrk="1" latinLnBrk="0" hangingPunct="1">
      <a:defRPr sz="1600" kern="1200">
        <a:solidFill>
          <a:schemeClr val="tx1"/>
        </a:solidFill>
        <a:latin typeface="+mn-lt"/>
        <a:ea typeface="+mn-ea"/>
        <a:cs typeface="+mn-cs"/>
      </a:defRPr>
    </a:lvl2pPr>
    <a:lvl3pPr marL="1220084" algn="l" defTabSz="610042" rtl="0" eaLnBrk="1" latinLnBrk="0" hangingPunct="1">
      <a:defRPr sz="1600" kern="1200">
        <a:solidFill>
          <a:schemeClr val="tx1"/>
        </a:solidFill>
        <a:latin typeface="+mn-lt"/>
        <a:ea typeface="+mn-ea"/>
        <a:cs typeface="+mn-cs"/>
      </a:defRPr>
    </a:lvl3pPr>
    <a:lvl4pPr marL="1830126" algn="l" defTabSz="610042" rtl="0" eaLnBrk="1" latinLnBrk="0" hangingPunct="1">
      <a:defRPr sz="1600" kern="1200">
        <a:solidFill>
          <a:schemeClr val="tx1"/>
        </a:solidFill>
        <a:latin typeface="+mn-lt"/>
        <a:ea typeface="+mn-ea"/>
        <a:cs typeface="+mn-cs"/>
      </a:defRPr>
    </a:lvl4pPr>
    <a:lvl5pPr marL="2440168" algn="l" defTabSz="610042" rtl="0" eaLnBrk="1" latinLnBrk="0" hangingPunct="1">
      <a:defRPr sz="1600" kern="1200">
        <a:solidFill>
          <a:schemeClr val="tx1"/>
        </a:solidFill>
        <a:latin typeface="+mn-lt"/>
        <a:ea typeface="+mn-ea"/>
        <a:cs typeface="+mn-cs"/>
      </a:defRPr>
    </a:lvl5pPr>
    <a:lvl6pPr marL="3050210" algn="l" defTabSz="610042" rtl="0" eaLnBrk="1" latinLnBrk="0" hangingPunct="1">
      <a:defRPr sz="1600" kern="1200">
        <a:solidFill>
          <a:schemeClr val="tx1"/>
        </a:solidFill>
        <a:latin typeface="+mn-lt"/>
        <a:ea typeface="+mn-ea"/>
        <a:cs typeface="+mn-cs"/>
      </a:defRPr>
    </a:lvl6pPr>
    <a:lvl7pPr marL="3660252" algn="l" defTabSz="610042" rtl="0" eaLnBrk="1" latinLnBrk="0" hangingPunct="1">
      <a:defRPr sz="1600" kern="1200">
        <a:solidFill>
          <a:schemeClr val="tx1"/>
        </a:solidFill>
        <a:latin typeface="+mn-lt"/>
        <a:ea typeface="+mn-ea"/>
        <a:cs typeface="+mn-cs"/>
      </a:defRPr>
    </a:lvl7pPr>
    <a:lvl8pPr marL="4270294" algn="l" defTabSz="610042" rtl="0" eaLnBrk="1" latinLnBrk="0" hangingPunct="1">
      <a:defRPr sz="1600" kern="1200">
        <a:solidFill>
          <a:schemeClr val="tx1"/>
        </a:solidFill>
        <a:latin typeface="+mn-lt"/>
        <a:ea typeface="+mn-ea"/>
        <a:cs typeface="+mn-cs"/>
      </a:defRPr>
    </a:lvl8pPr>
    <a:lvl9pPr marL="4880336" algn="l" defTabSz="61004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The following PowerPoint presentation is for Teachers of the Deaf to use with teachers and other education staff in mainstream schools</a:t>
            </a:r>
          </a:p>
          <a:p>
            <a:endParaRPr lang="en-GB" dirty="0" smtClean="0"/>
          </a:p>
          <a:p>
            <a:r>
              <a:rPr lang="en-GB" dirty="0" smtClean="0"/>
              <a:t>Please feel free to use it as an outline -  removing or rearranging the slides as you feel fit. Please acknowledge the National Deaf Children’s Society when used.</a:t>
            </a:r>
          </a:p>
          <a:p>
            <a:endParaRPr lang="en-GB" dirty="0" smtClean="0"/>
          </a:p>
          <a:p>
            <a:r>
              <a:rPr lang="en-GB" dirty="0" smtClean="0"/>
              <a:t>It is a multimedia presentation which includes:</a:t>
            </a:r>
          </a:p>
          <a:p>
            <a:endParaRPr lang="en-GB" dirty="0" smtClean="0"/>
          </a:p>
          <a:p>
            <a:pPr marL="285750" indent="-285750">
              <a:buFont typeface="Arial" panose="020B0604020202020204" pitchFamily="34" charset="0"/>
              <a:buChar char="•"/>
            </a:pPr>
            <a:r>
              <a:rPr lang="en-GB" dirty="0" smtClean="0"/>
              <a:t>information slides</a:t>
            </a:r>
          </a:p>
          <a:p>
            <a:pPr marL="285750" indent="-285750">
              <a:buFont typeface="Arial" panose="020B0604020202020204" pitchFamily="34" charset="0"/>
              <a:buChar char="•"/>
            </a:pPr>
            <a:r>
              <a:rPr lang="en-GB" dirty="0" smtClean="0"/>
              <a:t>suggested apps </a:t>
            </a:r>
          </a:p>
          <a:p>
            <a:pPr marL="285750" indent="-285750">
              <a:buFont typeface="Arial" panose="020B0604020202020204" pitchFamily="34" charset="0"/>
              <a:buChar char="•"/>
            </a:pPr>
            <a:r>
              <a:rPr lang="en-GB" dirty="0" smtClean="0"/>
              <a:t>links to National Deaf Children’s Society videos and sound simulation</a:t>
            </a:r>
          </a:p>
          <a:p>
            <a:pPr marL="285750" indent="-285750">
              <a:buFont typeface="Arial" panose="020B0604020202020204" pitchFamily="34" charset="0"/>
              <a:buChar char="•"/>
            </a:pPr>
            <a:r>
              <a:rPr lang="en-GB" dirty="0" smtClean="0"/>
              <a:t>two hands-on activities</a:t>
            </a:r>
          </a:p>
          <a:p>
            <a:pPr marL="285750" indent="-285750">
              <a:buFont typeface="Arial" panose="020B0604020202020204" pitchFamily="34" charset="0"/>
              <a:buChar char="•"/>
            </a:pPr>
            <a:r>
              <a:rPr lang="en-GB" dirty="0" smtClean="0"/>
              <a:t>links to other online videos</a:t>
            </a:r>
          </a:p>
          <a:p>
            <a:pPr marL="285750" indent="-285750">
              <a:buFont typeface="Arial" panose="020B0604020202020204" pitchFamily="34" charset="0"/>
              <a:buChar char="•"/>
            </a:pPr>
            <a:r>
              <a:rPr lang="en-GB" dirty="0" smtClean="0"/>
              <a:t>links to current legislation and guidance.</a:t>
            </a:r>
          </a:p>
          <a:p>
            <a:endParaRPr lang="en-GB" dirty="0" smtClean="0"/>
          </a:p>
          <a:p>
            <a:r>
              <a:rPr lang="en-GB" dirty="0" smtClean="0"/>
              <a:t>It should take approximately 30 minutes to complete without the final video or 40 minutes with the final video. </a:t>
            </a:r>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a:t>
            </a:fld>
            <a:endParaRPr lang="en-US"/>
          </a:p>
        </p:txBody>
      </p:sp>
    </p:spTree>
    <p:extLst>
      <p:ext uri="{BB962C8B-B14F-4D97-AF65-F5344CB8AC3E}">
        <p14:creationId xmlns:p14="http://schemas.microsoft.com/office/powerpoint/2010/main" val="276131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b="1" dirty="0" smtClean="0"/>
              <a:t>IF YOU ARE GOING TO USE THIS ACTIVITY DELETE THE NEXT SLIDE FROM THE VERSION OF THE HANDOUT YOU ARE GIVING OUT -  AS IT GIVES THE ANSWERS!</a:t>
            </a:r>
          </a:p>
          <a:p>
            <a:endParaRPr lang="en-GB" dirty="0" smtClean="0"/>
          </a:p>
          <a:p>
            <a:r>
              <a:rPr lang="en-GB" dirty="0" smtClean="0"/>
              <a:t>Explain we are going to listen to phonemically balanced sentences in different listening conditions. Read the sentences below aloud to audience. Use a sound level meter if you have one to speak at 60dB – or else use a conversational level. Get them to write down what they hear  </a:t>
            </a:r>
          </a:p>
          <a:p>
            <a:endParaRPr lang="en-GB" dirty="0" smtClean="0"/>
          </a:p>
          <a:p>
            <a:r>
              <a:rPr lang="en-GB" b="1" dirty="0" smtClean="0"/>
              <a:t>First three sentences with no background noise:</a:t>
            </a:r>
          </a:p>
          <a:p>
            <a:r>
              <a:rPr lang="en-GB" dirty="0" smtClean="0"/>
              <a:t>The clown had a funny face</a:t>
            </a:r>
          </a:p>
          <a:p>
            <a:r>
              <a:rPr lang="en-GB" dirty="0" smtClean="0"/>
              <a:t>The car engine’s running</a:t>
            </a:r>
          </a:p>
          <a:p>
            <a:r>
              <a:rPr lang="en-GB" dirty="0" smtClean="0"/>
              <a:t>She cut with her knife</a:t>
            </a:r>
          </a:p>
          <a:p>
            <a:endParaRPr lang="en-GB" dirty="0" smtClean="0"/>
          </a:p>
          <a:p>
            <a:r>
              <a:rPr lang="en-GB" b="1" dirty="0" smtClean="0"/>
              <a:t>Next three in greater than 60dB background noise</a:t>
            </a:r>
          </a:p>
          <a:p>
            <a:r>
              <a:rPr lang="en-GB" dirty="0" smtClean="0"/>
              <a:t>Children like strawberries</a:t>
            </a:r>
          </a:p>
          <a:p>
            <a:r>
              <a:rPr lang="en-GB" dirty="0" smtClean="0"/>
              <a:t>The house had nine rooms</a:t>
            </a:r>
          </a:p>
          <a:p>
            <a:r>
              <a:rPr lang="en-GB" dirty="0" smtClean="0"/>
              <a:t>The glass bowl broke</a:t>
            </a:r>
          </a:p>
          <a:p>
            <a:r>
              <a:rPr lang="en-GB" dirty="0" smtClean="0"/>
              <a:t> </a:t>
            </a:r>
          </a:p>
          <a:p>
            <a:r>
              <a:rPr lang="en-GB" b="1" dirty="0" smtClean="0"/>
              <a:t>Last three in background noise and no access to </a:t>
            </a:r>
            <a:r>
              <a:rPr lang="en-GB" b="1" dirty="0" err="1" smtClean="0"/>
              <a:t>lipreading</a:t>
            </a:r>
            <a:endParaRPr lang="en-GB" b="1" dirty="0" smtClean="0"/>
          </a:p>
          <a:p>
            <a:r>
              <a:rPr lang="en-GB" dirty="0" smtClean="0"/>
              <a:t>The dog played with a stick</a:t>
            </a:r>
          </a:p>
          <a:p>
            <a:r>
              <a:rPr lang="en-GB" dirty="0" smtClean="0"/>
              <a:t>The kettle’s quite hot</a:t>
            </a:r>
          </a:p>
          <a:p>
            <a:r>
              <a:rPr lang="en-GB" dirty="0" smtClean="0"/>
              <a:t>The farmer keeps a bull</a:t>
            </a:r>
          </a:p>
          <a:p>
            <a:endParaRPr lang="en-GB" dirty="0" smtClean="0"/>
          </a:p>
          <a:p>
            <a:r>
              <a:rPr lang="en-GB" b="1" dirty="0" smtClean="0"/>
              <a:t>DONT CLICK ON THE NEXT SLIDE UNTIL YOU HAVE FINISHED.</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11</a:t>
            </a:fld>
            <a:endParaRPr lang="en-US"/>
          </a:p>
        </p:txBody>
      </p:sp>
    </p:spTree>
    <p:extLst>
      <p:ext uri="{BB962C8B-B14F-4D97-AF65-F5344CB8AC3E}">
        <p14:creationId xmlns:p14="http://schemas.microsoft.com/office/powerpoint/2010/main" val="257454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and discuss the answers.</a:t>
            </a:r>
          </a:p>
          <a:p>
            <a:endParaRPr lang="en-GB" dirty="0" smtClean="0"/>
          </a:p>
          <a:p>
            <a:r>
              <a:rPr lang="en-GB" dirty="0" smtClean="0"/>
              <a:t>Draw attention to the difference in difficulty  in different conditions. Comment that they were adults who used their knowledge of the English language to predict which words were most likely to come next. This leads on to quotes on next slides.</a:t>
            </a:r>
          </a:p>
          <a:p>
            <a:endParaRPr lang="en-GB" dirty="0" smtClean="0"/>
          </a:p>
          <a:p>
            <a:r>
              <a:rPr lang="en-GB" dirty="0" smtClean="0"/>
              <a:t>Point out that the sentences are taken from phonologically balanced BKB Test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12</a:t>
            </a:fld>
            <a:endParaRPr lang="en-US"/>
          </a:p>
        </p:txBody>
      </p:sp>
    </p:spTree>
    <p:extLst>
      <p:ext uri="{BB962C8B-B14F-4D97-AF65-F5344CB8AC3E}">
        <p14:creationId xmlns:p14="http://schemas.microsoft.com/office/powerpoint/2010/main" val="388324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13</a:t>
            </a:fld>
            <a:endParaRPr lang="en-US"/>
          </a:p>
        </p:txBody>
      </p:sp>
    </p:spTree>
    <p:extLst>
      <p:ext uri="{BB962C8B-B14F-4D97-AF65-F5344CB8AC3E}">
        <p14:creationId xmlns:p14="http://schemas.microsoft.com/office/powerpoint/2010/main" val="141296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14</a:t>
            </a:fld>
            <a:endParaRPr lang="en-US"/>
          </a:p>
        </p:txBody>
      </p:sp>
    </p:spTree>
    <p:extLst>
      <p:ext uri="{BB962C8B-B14F-4D97-AF65-F5344CB8AC3E}">
        <p14:creationId xmlns:p14="http://schemas.microsoft.com/office/powerpoint/2010/main" val="350057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how the Key Stage 2 English score reduces as the noise in dB, increases.</a:t>
            </a:r>
          </a:p>
          <a:p>
            <a:endParaRPr lang="en-GB" dirty="0" smtClean="0"/>
          </a:p>
          <a:p>
            <a:r>
              <a:rPr lang="en-GB" dirty="0" smtClean="0"/>
              <a:t>Research was done by Shield and </a:t>
            </a:r>
            <a:r>
              <a:rPr lang="en-GB" dirty="0" err="1" smtClean="0"/>
              <a:t>Dockrell</a:t>
            </a:r>
            <a:r>
              <a:rPr lang="en-GB" dirty="0" smtClean="0"/>
              <a:t> 2005</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15</a:t>
            </a:fld>
            <a:endParaRPr lang="en-US"/>
          </a:p>
        </p:txBody>
      </p:sp>
    </p:spTree>
    <p:extLst>
      <p:ext uri="{BB962C8B-B14F-4D97-AF65-F5344CB8AC3E}">
        <p14:creationId xmlns:p14="http://schemas.microsoft.com/office/powerpoint/2010/main" val="145178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how the Key Stage 2 Maths score reduces as the noise in dB, increases.</a:t>
            </a:r>
          </a:p>
          <a:p>
            <a:endParaRPr lang="en-GB" dirty="0" smtClean="0"/>
          </a:p>
          <a:p>
            <a:r>
              <a:rPr lang="en-GB" dirty="0" smtClean="0"/>
              <a:t>Research was done by Shield and </a:t>
            </a:r>
            <a:r>
              <a:rPr lang="en-GB" dirty="0" err="1" smtClean="0"/>
              <a:t>Dockrell</a:t>
            </a:r>
            <a:r>
              <a:rPr lang="en-GB" dirty="0" smtClean="0"/>
              <a:t> 2005</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16</a:t>
            </a:fld>
            <a:endParaRPr lang="en-US"/>
          </a:p>
        </p:txBody>
      </p:sp>
    </p:spTree>
    <p:extLst>
      <p:ext uri="{BB962C8B-B14F-4D97-AF65-F5344CB8AC3E}">
        <p14:creationId xmlns:p14="http://schemas.microsoft.com/office/powerpoint/2010/main" val="313320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17</a:t>
            </a:fld>
            <a:endParaRPr lang="en-US"/>
          </a:p>
        </p:txBody>
      </p:sp>
    </p:spTree>
    <p:extLst>
      <p:ext uri="{BB962C8B-B14F-4D97-AF65-F5344CB8AC3E}">
        <p14:creationId xmlns:p14="http://schemas.microsoft.com/office/powerpoint/2010/main" val="161734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18</a:t>
            </a:fld>
            <a:endParaRPr lang="en-US"/>
          </a:p>
        </p:txBody>
      </p:sp>
    </p:spTree>
    <p:extLst>
      <p:ext uri="{BB962C8B-B14F-4D97-AF65-F5344CB8AC3E}">
        <p14:creationId xmlns:p14="http://schemas.microsoft.com/office/powerpoint/2010/main" val="2016055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that we have to look at external as well as internal noise</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19</a:t>
            </a:fld>
            <a:endParaRPr lang="en-US"/>
          </a:p>
        </p:txBody>
      </p:sp>
    </p:spTree>
    <p:extLst>
      <p:ext uri="{BB962C8B-B14F-4D97-AF65-F5344CB8AC3E}">
        <p14:creationId xmlns:p14="http://schemas.microsoft.com/office/powerpoint/2010/main" val="385882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how the score reduces as the noise in dB increases.</a:t>
            </a:r>
          </a:p>
          <a:p>
            <a:endParaRPr lang="en-GB" dirty="0" smtClean="0"/>
          </a:p>
          <a:p>
            <a:r>
              <a:rPr lang="en-GB" dirty="0" smtClean="0"/>
              <a:t>Another research finding from Shield and </a:t>
            </a:r>
            <a:r>
              <a:rPr lang="en-GB" dirty="0" err="1" smtClean="0"/>
              <a:t>Dockrell</a:t>
            </a:r>
            <a:r>
              <a:rPr lang="en-GB" dirty="0" smtClean="0"/>
              <a:t> (2008)</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20</a:t>
            </a:fld>
            <a:endParaRPr lang="en-US"/>
          </a:p>
        </p:txBody>
      </p:sp>
    </p:spTree>
    <p:extLst>
      <p:ext uri="{BB962C8B-B14F-4D97-AF65-F5344CB8AC3E}">
        <p14:creationId xmlns:p14="http://schemas.microsoft.com/office/powerpoint/2010/main" val="273302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these are actual</a:t>
            </a:r>
            <a:r>
              <a:rPr lang="en-GB" baseline="0" dirty="0" smtClean="0"/>
              <a:t> comments from teachers. </a:t>
            </a:r>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3</a:t>
            </a:fld>
            <a:endParaRPr lang="en-US"/>
          </a:p>
        </p:txBody>
      </p:sp>
    </p:spTree>
    <p:extLst>
      <p:ext uri="{BB962C8B-B14F-4D97-AF65-F5344CB8AC3E}">
        <p14:creationId xmlns:p14="http://schemas.microsoft.com/office/powerpoint/2010/main" val="1357762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Case study will look at what Teacher of the Deaf should do next. </a:t>
            </a:r>
          </a:p>
          <a:p>
            <a:endParaRPr lang="en-GB" dirty="0" smtClean="0"/>
          </a:p>
          <a:p>
            <a:r>
              <a:rPr lang="en-GB" dirty="0" smtClean="0"/>
              <a:t>If appropriate, you could compare the level of hearing loss with a child known to the school.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21</a:t>
            </a:fld>
            <a:endParaRPr lang="en-US"/>
          </a:p>
        </p:txBody>
      </p:sp>
    </p:spTree>
    <p:extLst>
      <p:ext uri="{BB962C8B-B14F-4D97-AF65-F5344CB8AC3E}">
        <p14:creationId xmlns:p14="http://schemas.microsoft.com/office/powerpoint/2010/main" val="33802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out areas where noise can come into the room, e.g. doors, windows or be generated within the room – chairs scraping on the hard floor, heater noise, etc.</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22</a:t>
            </a:fld>
            <a:endParaRPr lang="en-US"/>
          </a:p>
        </p:txBody>
      </p:sp>
    </p:spTree>
    <p:extLst>
      <p:ext uri="{BB962C8B-B14F-4D97-AF65-F5344CB8AC3E}">
        <p14:creationId xmlns:p14="http://schemas.microsoft.com/office/powerpoint/2010/main" val="1516116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23</a:t>
            </a:fld>
            <a:endParaRPr lang="en-US"/>
          </a:p>
        </p:txBody>
      </p:sp>
    </p:spTree>
    <p:extLst>
      <p:ext uri="{BB962C8B-B14F-4D97-AF65-F5344CB8AC3E}">
        <p14:creationId xmlns:p14="http://schemas.microsoft.com/office/powerpoint/2010/main" val="413939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24</a:t>
            </a:fld>
            <a:endParaRPr lang="en-US"/>
          </a:p>
        </p:txBody>
      </p:sp>
    </p:spTree>
    <p:extLst>
      <p:ext uri="{BB962C8B-B14F-4D97-AF65-F5344CB8AC3E}">
        <p14:creationId xmlns:p14="http://schemas.microsoft.com/office/powerpoint/2010/main" val="1358251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25</a:t>
            </a:fld>
            <a:endParaRPr lang="en-US"/>
          </a:p>
        </p:txBody>
      </p:sp>
    </p:spTree>
    <p:extLst>
      <p:ext uri="{BB962C8B-B14F-4D97-AF65-F5344CB8AC3E}">
        <p14:creationId xmlns:p14="http://schemas.microsoft.com/office/powerpoint/2010/main" val="382539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26</a:t>
            </a:fld>
            <a:endParaRPr lang="en-US"/>
          </a:p>
        </p:txBody>
      </p:sp>
    </p:spTree>
    <p:extLst>
      <p:ext uri="{BB962C8B-B14F-4D97-AF65-F5344CB8AC3E}">
        <p14:creationId xmlns:p14="http://schemas.microsoft.com/office/powerpoint/2010/main" val="146680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27</a:t>
            </a:fld>
            <a:endParaRPr lang="en-US"/>
          </a:p>
        </p:txBody>
      </p:sp>
    </p:spTree>
    <p:extLst>
      <p:ext uri="{BB962C8B-B14F-4D97-AF65-F5344CB8AC3E}">
        <p14:creationId xmlns:p14="http://schemas.microsoft.com/office/powerpoint/2010/main" val="128194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6125"/>
            <a:ext cx="6615113"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28</a:t>
            </a:fld>
            <a:endParaRPr lang="en-US"/>
          </a:p>
        </p:txBody>
      </p:sp>
    </p:spTree>
    <p:extLst>
      <p:ext uri="{BB962C8B-B14F-4D97-AF65-F5344CB8AC3E}">
        <p14:creationId xmlns:p14="http://schemas.microsoft.com/office/powerpoint/2010/main" val="1092312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29</a:t>
            </a:fld>
            <a:endParaRPr lang="en-US"/>
          </a:p>
        </p:txBody>
      </p:sp>
    </p:spTree>
    <p:extLst>
      <p:ext uri="{BB962C8B-B14F-4D97-AF65-F5344CB8AC3E}">
        <p14:creationId xmlns:p14="http://schemas.microsoft.com/office/powerpoint/2010/main" val="1154992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6125"/>
            <a:ext cx="6615113" cy="3721100"/>
          </a:xfrm>
        </p:spPr>
      </p:sp>
      <p:sp>
        <p:nvSpPr>
          <p:cNvPr id="3" name="Notes Placeholder 2"/>
          <p:cNvSpPr>
            <a:spLocks noGrp="1"/>
          </p:cNvSpPr>
          <p:nvPr>
            <p:ph type="body" idx="1"/>
          </p:nvPr>
        </p:nvSpPr>
        <p:spPr/>
        <p:txBody>
          <a:bodyPr>
            <a:normAutofit/>
          </a:bodyPr>
          <a:lstStyle/>
          <a:p>
            <a:r>
              <a:rPr lang="en-GB" sz="1200" dirty="0" smtClean="0">
                <a:latin typeface="Arial" pitchFamily="34" charset="0"/>
                <a:cs typeface="Arial" pitchFamily="34" charset="0"/>
              </a:rPr>
              <a:t>Use this diagram to summarise  the points you have covered.</a:t>
            </a:r>
            <a:endParaRPr lang="en-GB" sz="12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30</a:t>
            </a:fld>
            <a:endParaRPr lang="en-US"/>
          </a:p>
        </p:txBody>
      </p:sp>
    </p:spTree>
    <p:extLst>
      <p:ext uri="{BB962C8B-B14F-4D97-AF65-F5344CB8AC3E}">
        <p14:creationId xmlns:p14="http://schemas.microsoft.com/office/powerpoint/2010/main" val="342157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 from a research project involving a mainstream school, </a:t>
            </a:r>
            <a:r>
              <a:rPr lang="en-GB" dirty="0" err="1" smtClean="0"/>
              <a:t>Sweyne</a:t>
            </a:r>
            <a:r>
              <a:rPr lang="en-GB" dirty="0" smtClean="0"/>
              <a:t> Park, in Essex </a:t>
            </a:r>
          </a:p>
          <a:p>
            <a:endParaRPr lang="en-GB" dirty="0" smtClean="0"/>
          </a:p>
          <a:p>
            <a:r>
              <a:rPr lang="en-GB" dirty="0" smtClean="0"/>
              <a:t>If people are more interested in the research, the full report is online at: </a:t>
            </a:r>
          </a:p>
          <a:p>
            <a:endParaRPr lang="en-GB" dirty="0" smtClean="0"/>
          </a:p>
          <a:p>
            <a:r>
              <a:rPr lang="en-GB" dirty="0" smtClean="0"/>
              <a:t>www.adrianjamesacoustics.co.uk/papers/The%20Essex%20Study.pdf</a:t>
            </a:r>
          </a:p>
          <a:p>
            <a:endParaRPr lang="en-GB" dirty="0" smtClean="0"/>
          </a:p>
          <a:p>
            <a:r>
              <a:rPr lang="en-GB" dirty="0" smtClean="0"/>
              <a:t>A summary is also available at www.ndcs.org.uk/document.rm?id=4603</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a:t>
            </a:fld>
            <a:endParaRPr lang="en-US"/>
          </a:p>
        </p:txBody>
      </p:sp>
    </p:spTree>
    <p:extLst>
      <p:ext uri="{BB962C8B-B14F-4D97-AF65-F5344CB8AC3E}">
        <p14:creationId xmlns:p14="http://schemas.microsoft.com/office/powerpoint/2010/main" val="195059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National Deaf Children’s Society Here to Learn video clips. Short, informative  and practical video – produced by the National Deaf Children’s Society.</a:t>
            </a:r>
          </a:p>
          <a:p>
            <a:endParaRPr lang="en-GB" dirty="0" smtClean="0"/>
          </a:p>
          <a:p>
            <a:r>
              <a:rPr lang="en-GB" dirty="0" smtClean="0"/>
              <a:t>Other video clips online at www.ndcs.org.uk/heretolearn</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31</a:t>
            </a:fld>
            <a:endParaRPr lang="en-US"/>
          </a:p>
        </p:txBody>
      </p:sp>
    </p:spTree>
    <p:extLst>
      <p:ext uri="{BB962C8B-B14F-4D97-AF65-F5344CB8AC3E}">
        <p14:creationId xmlns:p14="http://schemas.microsoft.com/office/powerpoint/2010/main" val="861169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classroom that is noisy makes listening and learning difficult for all children, here is a noise management apps that has been recommended by other Teachers of the Deaf</a:t>
            </a:r>
          </a:p>
          <a:p>
            <a:endParaRPr lang="en-GB" dirty="0" smtClean="0"/>
          </a:p>
          <a:p>
            <a:r>
              <a:rPr lang="en-GB" b="1" dirty="0" smtClean="0"/>
              <a:t>Too Noisy Pro app</a:t>
            </a:r>
          </a:p>
          <a:p>
            <a:endParaRPr lang="en-GB" dirty="0" smtClean="0"/>
          </a:p>
          <a:p>
            <a:r>
              <a:rPr lang="en-GB" dirty="0" smtClean="0"/>
              <a:t>The Too Noisy Pro app graphically displays the background noise level in a room. It helps the class to monitor their own noise levels and when levels are acceptable it displays a smiling face.  At times when the predefined noise levels are exceeded an audible alarm goes off and the app appears to shatter the screen. More information about to how to connect it in a classroom situation can be found by following the link. </a:t>
            </a:r>
          </a:p>
          <a:p>
            <a:r>
              <a:rPr lang="en-GB" dirty="0" smtClean="0"/>
              <a:t> </a:t>
            </a:r>
          </a:p>
          <a:p>
            <a:r>
              <a:rPr lang="en-GB" dirty="0" smtClean="0"/>
              <a:t>itunes.apple.com/</a:t>
            </a:r>
            <a:r>
              <a:rPr lang="en-GB" dirty="0" err="1" smtClean="0"/>
              <a:t>gb</a:t>
            </a:r>
            <a:r>
              <a:rPr lang="en-GB" dirty="0" smtClean="0"/>
              <a:t>/app/id52164696?mt=8&amp;affId=1720307</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32</a:t>
            </a:fld>
            <a:endParaRPr lang="en-US"/>
          </a:p>
        </p:txBody>
      </p:sp>
    </p:spTree>
    <p:extLst>
      <p:ext uri="{BB962C8B-B14F-4D97-AF65-F5344CB8AC3E}">
        <p14:creationId xmlns:p14="http://schemas.microsoft.com/office/powerpoint/2010/main" val="2104668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 room already has poor acoustics, then </a:t>
            </a:r>
            <a:r>
              <a:rPr lang="en-GB" dirty="0" err="1" smtClean="0"/>
              <a:t>Soundfield</a:t>
            </a:r>
            <a:r>
              <a:rPr lang="en-GB" dirty="0" smtClean="0"/>
              <a:t> systems risk amplifying these additional noises too</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33</a:t>
            </a:fld>
            <a:endParaRPr lang="en-US"/>
          </a:p>
        </p:txBody>
      </p:sp>
    </p:spTree>
    <p:extLst>
      <p:ext uri="{BB962C8B-B14F-4D97-AF65-F5344CB8AC3E}">
        <p14:creationId xmlns:p14="http://schemas.microsoft.com/office/powerpoint/2010/main" val="1733047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3F334DB-BF47-44D7-A7DD-637B861DD4B2}" type="slidenum">
              <a:rPr lang="en-GB" smtClean="0">
                <a:latin typeface="Arial" pitchFamily="34" charset="0"/>
              </a:rPr>
              <a:pPr/>
              <a:t>34</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xfrm>
            <a:off x="117475" y="746125"/>
            <a:ext cx="6615113" cy="3721100"/>
          </a:xfrm>
          <a:ln/>
        </p:spPr>
      </p:sp>
      <p:sp>
        <p:nvSpPr>
          <p:cNvPr id="87044" name="Rectangle 3"/>
          <p:cNvSpPr>
            <a:spLocks noGrp="1" noChangeArrowheads="1"/>
          </p:cNvSpPr>
          <p:nvPr>
            <p:ph type="body" idx="1"/>
          </p:nvPr>
        </p:nvSpPr>
        <p:spPr>
          <a:noFill/>
          <a:ln/>
        </p:spPr>
        <p:txBody>
          <a:bodyPr/>
          <a:lstStyle/>
          <a:p>
            <a:r>
              <a:rPr lang="en-GB" sz="1200" dirty="0" smtClean="0">
                <a:latin typeface="Arial" pitchFamily="34" charset="0"/>
              </a:rPr>
              <a:t>Sound</a:t>
            </a:r>
            <a:r>
              <a:rPr lang="en-GB" sz="1200" baseline="0" dirty="0" smtClean="0">
                <a:latin typeface="Arial" pitchFamily="34" charset="0"/>
              </a:rPr>
              <a:t>field systems feature a wireless transmitter and speakers around a room. </a:t>
            </a:r>
          </a:p>
          <a:p>
            <a:endParaRPr lang="en-GB" sz="1200" baseline="0" dirty="0" smtClean="0">
              <a:latin typeface="Arial" pitchFamily="34" charset="0"/>
            </a:endParaRPr>
          </a:p>
          <a:p>
            <a:r>
              <a:rPr lang="en-GB" sz="1200" baseline="0" dirty="0" smtClean="0">
                <a:latin typeface="Arial" pitchFamily="34" charset="0"/>
              </a:rPr>
              <a:t>It has </a:t>
            </a:r>
            <a:r>
              <a:rPr lang="en-GB" sz="1200" dirty="0" smtClean="0">
                <a:latin typeface="Arial" pitchFamily="34" charset="0"/>
              </a:rPr>
              <a:t>many advantages as ALL pupils can hear more easily in all areas of classroom. This reduces strain on the teacher’s voice and is helpful for children with conductive hearing losses and children with other listening difficulties such as APD, ADHD.</a:t>
            </a:r>
          </a:p>
          <a:p>
            <a:endParaRPr lang="en-GB" sz="1200" dirty="0" smtClean="0">
              <a:latin typeface="Arial" pitchFamily="34" charset="0"/>
            </a:endParaRPr>
          </a:p>
          <a:p>
            <a:r>
              <a:rPr lang="en-GB" sz="1200" dirty="0" smtClean="0">
                <a:latin typeface="Arial" pitchFamily="34" charset="0"/>
              </a:rPr>
              <a:t>In some areas these are provided by the support service for children with hearing impairments, in others they are bought by the school.</a:t>
            </a:r>
          </a:p>
          <a:p>
            <a:endParaRPr lang="en-GB" sz="1200" dirty="0" smtClean="0">
              <a:latin typeface="Arial" pitchFamily="34" charset="0"/>
            </a:endParaRPr>
          </a:p>
          <a:p>
            <a:r>
              <a:rPr lang="en-GB" sz="1200" dirty="0" smtClean="0">
                <a:latin typeface="Arial" pitchFamily="34" charset="0"/>
              </a:rPr>
              <a:t>Some new or recently built schools are having them installed in all rooms.</a:t>
            </a:r>
          </a:p>
          <a:p>
            <a:endParaRPr lang="en-GB" sz="1200" dirty="0" smtClean="0">
              <a:latin typeface="Arial" pitchFamily="34" charset="0"/>
            </a:endParaRPr>
          </a:p>
          <a:p>
            <a:r>
              <a:rPr lang="en-GB" sz="1200" dirty="0" smtClean="0">
                <a:latin typeface="Arial" pitchFamily="34" charset="0"/>
              </a:rPr>
              <a:t>However, steps</a:t>
            </a:r>
            <a:r>
              <a:rPr lang="en-GB" sz="1200" baseline="0" dirty="0" smtClean="0">
                <a:latin typeface="Arial" pitchFamily="34" charset="0"/>
              </a:rPr>
              <a:t> still need to be taken to improve general acoustics – risk that </a:t>
            </a:r>
            <a:r>
              <a:rPr lang="en-GB" sz="1200" baseline="0" dirty="0" err="1" smtClean="0">
                <a:latin typeface="Arial" pitchFamily="34" charset="0"/>
              </a:rPr>
              <a:t>soundfield</a:t>
            </a:r>
            <a:r>
              <a:rPr lang="en-GB" sz="1200" baseline="0" dirty="0" smtClean="0">
                <a:latin typeface="Arial" pitchFamily="34" charset="0"/>
              </a:rPr>
              <a:t> systems simply amplify the ‘bad’ noises in a classroom unless action is taken to improve the poor acoustics </a:t>
            </a:r>
            <a:endParaRPr lang="en-GB" sz="1200" dirty="0" smtClean="0">
              <a:latin typeface="Arial" pitchFamily="34" charset="0"/>
            </a:endParaRPr>
          </a:p>
          <a:p>
            <a:endParaRPr lang="en-GB" sz="1100" dirty="0" smtClean="0">
              <a:latin typeface="Arial" pitchFamily="34" charset="0"/>
            </a:endParaRPr>
          </a:p>
        </p:txBody>
      </p:sp>
    </p:spTree>
    <p:extLst>
      <p:ext uri="{BB962C8B-B14F-4D97-AF65-F5344CB8AC3E}">
        <p14:creationId xmlns:p14="http://schemas.microsoft.com/office/powerpoint/2010/main" val="1267586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6125"/>
            <a:ext cx="6615113" cy="3721100"/>
          </a:xfrm>
        </p:spPr>
      </p:sp>
      <p:sp>
        <p:nvSpPr>
          <p:cNvPr id="3" name="Notes Placeholder 2"/>
          <p:cNvSpPr>
            <a:spLocks noGrp="1"/>
          </p:cNvSpPr>
          <p:nvPr>
            <p:ph type="body" idx="1"/>
          </p:nvPr>
        </p:nvSpPr>
        <p:spPr/>
        <p:txBody>
          <a:bodyPr>
            <a:normAutofit/>
          </a:bodyPr>
          <a:lstStyle/>
          <a:p>
            <a:r>
              <a:rPr lang="en-GB" sz="1200" dirty="0" smtClean="0">
                <a:latin typeface="Arial" pitchFamily="34" charset="0"/>
                <a:cs typeface="Arial" pitchFamily="34" charset="0"/>
              </a:rPr>
              <a:t>Hearing impaired children can benefit from wearing a radio aid.</a:t>
            </a:r>
            <a:r>
              <a:rPr lang="en-GB" sz="1200" baseline="0" dirty="0" smtClean="0">
                <a:latin typeface="Arial" pitchFamily="34" charset="0"/>
                <a:cs typeface="Arial" pitchFamily="34" charset="0"/>
              </a:rPr>
              <a:t> But it still works better in a good acoustic environment.</a:t>
            </a:r>
          </a:p>
          <a:p>
            <a:endParaRPr lang="en-GB" sz="1200" baseline="0" dirty="0" smtClean="0">
              <a:latin typeface="Arial" pitchFamily="34" charset="0"/>
              <a:cs typeface="Arial" pitchFamily="34"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GB" sz="1200" baseline="0" dirty="0" smtClean="0">
              <a:solidFill>
                <a:srgbClr val="FF0000"/>
              </a:solidFill>
              <a:latin typeface="Arial" pitchFamily="34" charset="0"/>
              <a:cs typeface="Arial" pitchFamily="34" charset="0"/>
            </a:endParaRPr>
          </a:p>
          <a:p>
            <a:endParaRPr lang="en-GB" sz="1200" dirty="0">
              <a:solidFill>
                <a:srgbClr val="FF0000"/>
              </a:solidFill>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35</a:t>
            </a:fld>
            <a:endParaRPr lang="en-US"/>
          </a:p>
        </p:txBody>
      </p:sp>
    </p:spTree>
    <p:extLst>
      <p:ext uri="{BB962C8B-B14F-4D97-AF65-F5344CB8AC3E}">
        <p14:creationId xmlns:p14="http://schemas.microsoft.com/office/powerpoint/2010/main" val="2106867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6125"/>
            <a:ext cx="6615113" cy="3721100"/>
          </a:xfrm>
        </p:spPr>
      </p:sp>
      <p:sp>
        <p:nvSpPr>
          <p:cNvPr id="3" name="Notes Placeholder 2"/>
          <p:cNvSpPr>
            <a:spLocks noGrp="1"/>
          </p:cNvSpPr>
          <p:nvPr>
            <p:ph type="body" idx="1"/>
          </p:nvPr>
        </p:nvSpPr>
        <p:spPr/>
        <p:txBody>
          <a:bodyPr>
            <a:normAutofit/>
          </a:bodyPr>
          <a:lstStyle/>
          <a:p>
            <a:r>
              <a:rPr lang="en-GB" sz="1200" dirty="0" smtClean="0">
                <a:latin typeface="Arial" pitchFamily="34" charset="0"/>
                <a:cs typeface="Arial" pitchFamily="34" charset="0"/>
              </a:rPr>
              <a:t>Briefly describe use of radio aid and different types available. Mention the type used in the school if applicable </a:t>
            </a:r>
            <a:endParaRPr lang="en-GB" sz="12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36</a:t>
            </a:fld>
            <a:endParaRPr lang="en-US"/>
          </a:p>
        </p:txBody>
      </p:sp>
    </p:spTree>
    <p:extLst>
      <p:ext uri="{BB962C8B-B14F-4D97-AF65-F5344CB8AC3E}">
        <p14:creationId xmlns:p14="http://schemas.microsoft.com/office/powerpoint/2010/main" val="2864312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the link to see five minute National Deaf Children’s Society video on radio aids, if you want to use it. See link below for further information about radio aids from the National Deaf Children’s Society</a:t>
            </a:r>
          </a:p>
          <a:p>
            <a:endParaRPr lang="en-GB" dirty="0" smtClean="0"/>
          </a:p>
          <a:p>
            <a:r>
              <a:rPr lang="en-GB" dirty="0" smtClean="0"/>
              <a:t>http://www.ndcs.org.uk/family_support/technology_and_products/technology_at_school/index.html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37</a:t>
            </a:fld>
            <a:endParaRPr lang="en-US"/>
          </a:p>
        </p:txBody>
      </p:sp>
    </p:spTree>
    <p:extLst>
      <p:ext uri="{BB962C8B-B14F-4D97-AF65-F5344CB8AC3E}">
        <p14:creationId xmlns:p14="http://schemas.microsoft.com/office/powerpoint/2010/main" val="1807330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 selection of quotes from deaf young people and parents from the National Deaf Children’s Society’s How Radio Aids Can Help resource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38</a:t>
            </a:fld>
            <a:endParaRPr lang="en-US"/>
          </a:p>
        </p:txBody>
      </p:sp>
    </p:spTree>
    <p:extLst>
      <p:ext uri="{BB962C8B-B14F-4D97-AF65-F5344CB8AC3E}">
        <p14:creationId xmlns:p14="http://schemas.microsoft.com/office/powerpoint/2010/main" val="4062585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These are a selection of quotes from deaf young people and parents from the National Deaf Children’s Society’s How Radio Aids Can Help resource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39</a:t>
            </a:fld>
            <a:endParaRPr lang="en-US"/>
          </a:p>
        </p:txBody>
      </p:sp>
    </p:spTree>
    <p:extLst>
      <p:ext uri="{BB962C8B-B14F-4D97-AF65-F5344CB8AC3E}">
        <p14:creationId xmlns:p14="http://schemas.microsoft.com/office/powerpoint/2010/main" val="2098006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Regulations state that:</a:t>
            </a:r>
          </a:p>
          <a:p>
            <a:endParaRPr lang="en-GB" dirty="0" smtClean="0"/>
          </a:p>
          <a:p>
            <a:r>
              <a:rPr lang="en-GB" dirty="0" smtClean="0"/>
              <a:t>The acoustic conditions and sound insulation of each room or other space must be suitable, having regard to the nature of the activities which normally take place therein. </a:t>
            </a:r>
          </a:p>
          <a:p>
            <a:endParaRPr lang="en-GB" dirty="0" smtClean="0"/>
          </a:p>
          <a:p>
            <a:r>
              <a:rPr lang="en-GB" dirty="0" smtClean="0"/>
              <a:t>This slide is England only – do not use if delivering presentation in Scotland, Wales or Northern Ireland. Contact the National Deaf Children’s Society for more information about the relevant standards in Wales, Scotland and Northern Ireland or see the NDCS guidance for local authorities at www.ndcs.org.uk/acoustics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40</a:t>
            </a:fld>
            <a:endParaRPr lang="en-US"/>
          </a:p>
        </p:txBody>
      </p:sp>
    </p:spTree>
    <p:extLst>
      <p:ext uri="{BB962C8B-B14F-4D97-AF65-F5344CB8AC3E}">
        <p14:creationId xmlns:p14="http://schemas.microsoft.com/office/powerpoint/2010/main" val="144958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 from a research project involving a mainstream school, </a:t>
            </a:r>
            <a:r>
              <a:rPr lang="en-GB" dirty="0" err="1" smtClean="0"/>
              <a:t>Sweyne</a:t>
            </a:r>
            <a:r>
              <a:rPr lang="en-GB" dirty="0" smtClean="0"/>
              <a:t> Park, in Essex </a:t>
            </a:r>
          </a:p>
          <a:p>
            <a:endParaRPr lang="en-GB" dirty="0" smtClean="0"/>
          </a:p>
          <a:p>
            <a:r>
              <a:rPr lang="en-GB" dirty="0" smtClean="0"/>
              <a:t>If people are more interested in the research, the full report is online at: </a:t>
            </a:r>
          </a:p>
          <a:p>
            <a:endParaRPr lang="en-GB" dirty="0" smtClean="0"/>
          </a:p>
          <a:p>
            <a:r>
              <a:rPr lang="en-GB" dirty="0" smtClean="0"/>
              <a:t>www.adrianjamesacoustics.co.uk/papers/The%20Essex%20Study.pdf</a:t>
            </a:r>
          </a:p>
          <a:p>
            <a:endParaRPr lang="en-GB" dirty="0" smtClean="0"/>
          </a:p>
          <a:p>
            <a:r>
              <a:rPr lang="en-GB" dirty="0" smtClean="0"/>
              <a:t>A summary is also available at www.ndcs.org.uk/document.rm?id=4603</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5</a:t>
            </a:fld>
            <a:endParaRPr lang="en-US"/>
          </a:p>
        </p:txBody>
      </p:sp>
    </p:spTree>
    <p:extLst>
      <p:ext uri="{BB962C8B-B14F-4D97-AF65-F5344CB8AC3E}">
        <p14:creationId xmlns:p14="http://schemas.microsoft.com/office/powerpoint/2010/main" val="4095865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guidance came out in December 2014 – applies to England only. Do not use slide if delivering presentation outside of England. Contact the National Deaf Children’s Society for more information about the relevant standards in Wales, Scotland and Northern Ireland or see the NDCS guidance for local authorities at www.ndcs.org.uk/acoustics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41</a:t>
            </a:fld>
            <a:endParaRPr lang="en-US"/>
          </a:p>
        </p:txBody>
      </p:sp>
    </p:spTree>
    <p:extLst>
      <p:ext uri="{BB962C8B-B14F-4D97-AF65-F5344CB8AC3E}">
        <p14:creationId xmlns:p14="http://schemas.microsoft.com/office/powerpoint/2010/main" val="1923858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The Equality Act 2010 applies to all education providers and local authorities in England, Scotland and Wales. The Act forbids discrimination against disabled people. Discrimination means treating a disabled person less favourably than a non-disabled person because of their disability. It can also happen when a disabled person is put at a substantial (not minor or trivial) disadvantage because reasonable adjustments have not been made to reduce the impact of their disability as much as possible.  </a:t>
            </a:r>
          </a:p>
          <a:p>
            <a:endParaRPr lang="en-GB" dirty="0" smtClean="0"/>
          </a:p>
          <a:p>
            <a:r>
              <a:rPr lang="en-GB" dirty="0" smtClean="0"/>
              <a:t>The Act also requires education providers to proactively consider and anticipate the needs of disabled pupils by making reasonable adjustment to ensure disabled children can access the provision.  </a:t>
            </a:r>
          </a:p>
          <a:p>
            <a:endParaRPr lang="en-GB" dirty="0" smtClean="0"/>
          </a:p>
          <a:p>
            <a:r>
              <a:rPr lang="en-GB" dirty="0" smtClean="0"/>
              <a:t>In England and Wales, schools must write, implement and review accessibility plans which are aimed at:</a:t>
            </a:r>
          </a:p>
          <a:p>
            <a:pPr marL="285750" indent="-285750">
              <a:buFont typeface="Arial" panose="020B0604020202020204" pitchFamily="34" charset="0"/>
              <a:buChar char="•"/>
            </a:pPr>
            <a:r>
              <a:rPr lang="en-GB" dirty="0" smtClean="0"/>
              <a:t>increasing the extent to which disabled pupils can participate in the curriculum</a:t>
            </a:r>
          </a:p>
          <a:p>
            <a:pPr marL="285750" indent="-285750">
              <a:buFont typeface="Arial" panose="020B0604020202020204" pitchFamily="34" charset="0"/>
              <a:buChar char="•"/>
            </a:pPr>
            <a:r>
              <a:rPr lang="en-GB" dirty="0" smtClean="0"/>
              <a:t>improving the physical environment of schools so that pupils can take better advantage of education, benefits and facilities</a:t>
            </a:r>
          </a:p>
          <a:p>
            <a:pPr marL="285750" indent="-285750">
              <a:buFont typeface="Arial" panose="020B0604020202020204" pitchFamily="34" charset="0"/>
              <a:buChar char="•"/>
            </a:pPr>
            <a:r>
              <a:rPr lang="en-GB" dirty="0" smtClean="0"/>
              <a:t>improving the availability of accessible information to disabled pupils.</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42</a:t>
            </a:fld>
            <a:endParaRPr lang="en-US"/>
          </a:p>
        </p:txBody>
      </p:sp>
    </p:spTree>
    <p:extLst>
      <p:ext uri="{BB962C8B-B14F-4D97-AF65-F5344CB8AC3E}">
        <p14:creationId xmlns:p14="http://schemas.microsoft.com/office/powerpoint/2010/main" val="3951526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43</a:t>
            </a:fld>
            <a:endParaRPr lang="en-US"/>
          </a:p>
        </p:txBody>
      </p:sp>
    </p:spTree>
    <p:extLst>
      <p:ext uri="{BB962C8B-B14F-4D97-AF65-F5344CB8AC3E}">
        <p14:creationId xmlns:p14="http://schemas.microsoft.com/office/powerpoint/2010/main" val="3222056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44</a:t>
            </a:fld>
            <a:endParaRPr lang="en-US"/>
          </a:p>
        </p:txBody>
      </p:sp>
    </p:spTree>
    <p:extLst>
      <p:ext uri="{BB962C8B-B14F-4D97-AF65-F5344CB8AC3E}">
        <p14:creationId xmlns:p14="http://schemas.microsoft.com/office/powerpoint/2010/main" val="1171293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NDCS also offers professional membership – this provides professionals with regular updates and emails and support. Join online at NDCS </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45</a:t>
            </a:fld>
            <a:endParaRPr lang="en-US"/>
          </a:p>
        </p:txBody>
      </p:sp>
    </p:spTree>
    <p:extLst>
      <p:ext uri="{BB962C8B-B14F-4D97-AF65-F5344CB8AC3E}">
        <p14:creationId xmlns:p14="http://schemas.microsoft.com/office/powerpoint/2010/main" val="848705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inspiring nine minute video which gives more information about why acoustics is important.  Useful as a ‘stand alone‘ part of the training or as a good ending. </a:t>
            </a:r>
          </a:p>
          <a:p>
            <a:endParaRPr lang="en-GB" dirty="0" smtClean="0"/>
          </a:p>
          <a:p>
            <a:r>
              <a:rPr lang="en-GB" dirty="0" smtClean="0"/>
              <a:t>After introduction specific educational references start at 2mins 53secs</a:t>
            </a:r>
          </a:p>
          <a:p>
            <a:endParaRPr lang="en-GB" dirty="0" smtClean="0"/>
          </a:p>
          <a:p>
            <a:r>
              <a:rPr lang="en-GB" dirty="0" smtClean="0"/>
              <a:t>Click to add subtitles (depending on your computer’s settings, they may not turn on automatically)</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46</a:t>
            </a:fld>
            <a:endParaRPr lang="en-US"/>
          </a:p>
        </p:txBody>
      </p:sp>
    </p:spTree>
    <p:extLst>
      <p:ext uri="{BB962C8B-B14F-4D97-AF65-F5344CB8AC3E}">
        <p14:creationId xmlns:p14="http://schemas.microsoft.com/office/powerpoint/2010/main" val="39890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47</a:t>
            </a:fld>
            <a:endParaRPr lang="en-US"/>
          </a:p>
        </p:txBody>
      </p:sp>
    </p:spTree>
    <p:extLst>
      <p:ext uri="{BB962C8B-B14F-4D97-AF65-F5344CB8AC3E}">
        <p14:creationId xmlns:p14="http://schemas.microsoft.com/office/powerpoint/2010/main" val="121839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part of the National Deaf Children’s Society website contains a number of sound simulations that will give you an insight into what it is like being a deaf child in a classroom with poor acoustics, and also the difference that good acoustics make. </a:t>
            </a:r>
          </a:p>
          <a:p>
            <a:endParaRPr lang="en-GB" dirty="0" smtClean="0"/>
          </a:p>
          <a:p>
            <a:r>
              <a:rPr lang="en-GB" dirty="0" smtClean="0"/>
              <a:t>These are only simulations and should be used as such. The simulations on this website are developed using software that filters sound in a way that attempts to replicate hearing loss and listening through hearing aids. They are designed to provoke thought and raise questions about the importance of the listening environment in schools – every child's hearing levels and hearing experience is unique. </a:t>
            </a:r>
          </a:p>
          <a:p>
            <a:endParaRPr lang="en-GB" dirty="0" smtClean="0"/>
          </a:p>
          <a:p>
            <a:r>
              <a:rPr lang="en-GB" dirty="0" smtClean="0"/>
              <a:t>Please note that the quality of the simulation will depend on the equipment being used to play it – we suggest checking this before the presentation.</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6</a:t>
            </a:fld>
            <a:endParaRPr lang="en-US"/>
          </a:p>
        </p:txBody>
      </p:sp>
    </p:spTree>
    <p:extLst>
      <p:ext uri="{BB962C8B-B14F-4D97-AF65-F5344CB8AC3E}">
        <p14:creationId xmlns:p14="http://schemas.microsoft.com/office/powerpoint/2010/main" val="177532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7</a:t>
            </a:fld>
            <a:endParaRPr lang="en-US"/>
          </a:p>
        </p:txBody>
      </p:sp>
    </p:spTree>
    <p:extLst>
      <p:ext uri="{BB962C8B-B14F-4D97-AF65-F5344CB8AC3E}">
        <p14:creationId xmlns:p14="http://schemas.microsoft.com/office/powerpoint/2010/main" val="375935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8</a:t>
            </a:fld>
            <a:endParaRPr lang="en-US"/>
          </a:p>
        </p:txBody>
      </p:sp>
    </p:spTree>
    <p:extLst>
      <p:ext uri="{BB962C8B-B14F-4D97-AF65-F5344CB8AC3E}">
        <p14:creationId xmlns:p14="http://schemas.microsoft.com/office/powerpoint/2010/main" val="389346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 - Acoustical Barriers in Classrooms: The impact of noise on performance in the classroom</a:t>
            </a:r>
          </a:p>
          <a:p>
            <a:r>
              <a:rPr lang="en-GB" dirty="0" smtClean="0"/>
              <a:t>Julie E. </a:t>
            </a:r>
            <a:r>
              <a:rPr lang="en-GB" dirty="0" err="1" smtClean="0"/>
              <a:t>Dockrell</a:t>
            </a:r>
            <a:r>
              <a:rPr lang="en-GB" dirty="0" smtClean="0"/>
              <a:t> and Bridget M. Shield 2006</a:t>
            </a:r>
          </a:p>
          <a:p>
            <a:endParaRPr lang="en-GB" dirty="0" smtClean="0"/>
          </a:p>
          <a:p>
            <a:r>
              <a:rPr lang="en-GB" dirty="0" smtClean="0"/>
              <a:t>Not only are curriculum areas with a large amount of verbal information like literacy affected by poor acoustics, but also Maths which has a lot of subject-specific vocabulary. They also found that areas of learning such as attention, speed of processing information and working memory were negatively affected.</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9</a:t>
            </a:fld>
            <a:endParaRPr lang="en-US"/>
          </a:p>
        </p:txBody>
      </p:sp>
    </p:spTree>
    <p:extLst>
      <p:ext uri="{BB962C8B-B14F-4D97-AF65-F5344CB8AC3E}">
        <p14:creationId xmlns:p14="http://schemas.microsoft.com/office/powerpoint/2010/main" val="362422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finding from Shield &amp; </a:t>
            </a:r>
            <a:r>
              <a:rPr lang="en-GB" dirty="0" err="1" smtClean="0"/>
              <a:t>Dockrell</a:t>
            </a:r>
            <a:r>
              <a:rPr lang="en-GB" dirty="0" smtClean="0"/>
              <a:t>, 2008</a:t>
            </a:r>
          </a:p>
          <a:p>
            <a:endParaRPr lang="en-GB" dirty="0"/>
          </a:p>
        </p:txBody>
      </p:sp>
      <p:sp>
        <p:nvSpPr>
          <p:cNvPr id="4" name="Slide Number Placeholder 3"/>
          <p:cNvSpPr>
            <a:spLocks noGrp="1"/>
          </p:cNvSpPr>
          <p:nvPr>
            <p:ph type="sldNum" sz="quarter" idx="10"/>
          </p:nvPr>
        </p:nvSpPr>
        <p:spPr/>
        <p:txBody>
          <a:bodyPr/>
          <a:lstStyle/>
          <a:p>
            <a:fld id="{A6E30364-1EC5-4C4A-B73A-092E241CA3BF}" type="slidenum">
              <a:rPr lang="en-US" smtClean="0"/>
              <a:pPr/>
              <a:t>10</a:t>
            </a:fld>
            <a:endParaRPr lang="en-US"/>
          </a:p>
        </p:txBody>
      </p:sp>
    </p:spTree>
    <p:extLst>
      <p:ext uri="{BB962C8B-B14F-4D97-AF65-F5344CB8AC3E}">
        <p14:creationId xmlns:p14="http://schemas.microsoft.com/office/powerpoint/2010/main" val="345218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09755" y="3469169"/>
            <a:ext cx="4320480" cy="1656184"/>
          </a:xfrm>
        </p:spPr>
        <p:txBody>
          <a:bodyPr/>
          <a:lstStyle>
            <a:lvl1pPr>
              <a:defRPr sz="4800" b="1"/>
            </a:lvl1pPr>
          </a:lstStyle>
          <a:p>
            <a:r>
              <a:rPr lang="en-US" smtClean="0"/>
              <a:t>Click to edit Master title style</a:t>
            </a:r>
            <a:endParaRPr lang="en-US" dirty="0"/>
          </a:p>
        </p:txBody>
      </p:sp>
      <p:sp>
        <p:nvSpPr>
          <p:cNvPr id="3" name="Subtitle 2"/>
          <p:cNvSpPr>
            <a:spLocks noGrp="1"/>
          </p:cNvSpPr>
          <p:nvPr>
            <p:ph type="subTitle" idx="1"/>
          </p:nvPr>
        </p:nvSpPr>
        <p:spPr>
          <a:xfrm>
            <a:off x="7609755" y="5269369"/>
            <a:ext cx="4320480" cy="1256769"/>
          </a:xfrm>
        </p:spPr>
        <p:txBody>
          <a:bodyPr/>
          <a:lstStyle>
            <a:lvl1pPr marL="0" indent="0" algn="l">
              <a:buNone/>
              <a:defRPr>
                <a:solidFill>
                  <a:schemeClr val="accent3"/>
                </a:solidFill>
              </a:defRPr>
            </a:lvl1pPr>
            <a:lvl2pPr marL="610042" indent="0" algn="ctr">
              <a:buNone/>
              <a:defRPr/>
            </a:lvl2pPr>
            <a:lvl3pPr marL="1220084" indent="0" algn="ctr">
              <a:buNone/>
              <a:defRPr/>
            </a:lvl3pPr>
            <a:lvl4pPr marL="1830126" indent="0" algn="ctr">
              <a:buNone/>
              <a:defRPr/>
            </a:lvl4pPr>
            <a:lvl5pPr marL="2440168" indent="0" algn="ctr">
              <a:buNone/>
              <a:defRPr/>
            </a:lvl5pPr>
            <a:lvl6pPr marL="3050210" indent="0" algn="ctr">
              <a:buNone/>
              <a:defRPr/>
            </a:lvl6pPr>
            <a:lvl7pPr marL="3660252" indent="0" algn="ctr">
              <a:buNone/>
              <a:defRPr/>
            </a:lvl7pPr>
            <a:lvl8pPr marL="4270294" indent="0" algn="ctr">
              <a:buNone/>
              <a:defRPr/>
            </a:lvl8pPr>
            <a:lvl9pPr marL="4880336" indent="0" algn="ctr">
              <a:buNone/>
              <a:defRPr/>
            </a:lvl9pPr>
          </a:lstStyle>
          <a:p>
            <a:r>
              <a:rPr lang="en-US" smtClean="0"/>
              <a:t>Click to edit Master subtitle style</a:t>
            </a:r>
            <a:endParaRPr lang="en-US" dirty="0"/>
          </a:p>
        </p:txBody>
      </p:sp>
      <p:sp>
        <p:nvSpPr>
          <p:cNvPr id="11" name="Picture Placeholder 10"/>
          <p:cNvSpPr>
            <a:spLocks noGrp="1" noChangeAspect="1"/>
          </p:cNvSpPr>
          <p:nvPr>
            <p:ph type="pic" sz="quarter" idx="11"/>
          </p:nvPr>
        </p:nvSpPr>
        <p:spPr>
          <a:xfrm>
            <a:off x="-360000" y="-170206"/>
            <a:ext cx="7200000" cy="7200000"/>
          </a:xfrm>
          <a:prstGeom prst="ellipse">
            <a:avLst/>
          </a:prstGeom>
          <a:solidFill>
            <a:schemeClr val="accent6">
              <a:lumMod val="20000"/>
              <a:lumOff val="80000"/>
            </a:schemeClr>
          </a:solidFill>
          <a:ln w="38100">
            <a:solidFill>
              <a:schemeClr val="bg2"/>
            </a:solidFill>
          </a:ln>
        </p:spPr>
        <p:txBody>
          <a:bodyPr/>
          <a:lstStyle/>
          <a:p>
            <a:r>
              <a:rPr lang="en-US" smtClean="0"/>
              <a:t>Click icon to add picture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639" y="609742"/>
            <a:ext cx="8256091" cy="720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639" y="609742"/>
            <a:ext cx="8256091" cy="720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14639" y="1977741"/>
            <a:ext cx="10365899" cy="43323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912575" y="1329742"/>
            <a:ext cx="8258155" cy="647998"/>
          </a:xfrm>
        </p:spPr>
        <p:txBody>
          <a:bodyPr/>
          <a:lstStyle>
            <a:lvl1pPr marL="0" indent="0">
              <a:spcBef>
                <a:spcPts val="0"/>
              </a:spcBef>
              <a:buNone/>
              <a:defRPr b="1">
                <a:solidFill>
                  <a:schemeClr val="accent3"/>
                </a:solidFill>
              </a:defRPr>
            </a:lvl1pPr>
          </a:lstStyle>
          <a:p>
            <a:pPr lvl="0"/>
            <a:r>
              <a:rPr lang="en-US" smtClean="0"/>
              <a:t>Click to edit Master text styles</a:t>
            </a:r>
          </a:p>
        </p:txBody>
      </p:sp>
    </p:spTree>
    <p:extLst>
      <p:ext uri="{BB962C8B-B14F-4D97-AF65-F5344CB8AC3E}">
        <p14:creationId xmlns:p14="http://schemas.microsoft.com/office/powerpoint/2010/main" val="377948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639" y="609742"/>
            <a:ext cx="8258150" cy="720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639" y="1485576"/>
            <a:ext cx="5081323" cy="48240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9214" y="3069754"/>
            <a:ext cx="5081323" cy="3239822"/>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639" y="609742"/>
            <a:ext cx="8258150" cy="720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639" y="1977741"/>
            <a:ext cx="5081323" cy="4331836"/>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9214" y="3069754"/>
            <a:ext cx="5081323" cy="3239822"/>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912575" y="1329742"/>
            <a:ext cx="8258155" cy="647998"/>
          </a:xfrm>
        </p:spPr>
        <p:txBody>
          <a:bodyPr/>
          <a:lstStyle>
            <a:lvl1pPr marL="0" indent="0">
              <a:spcBef>
                <a:spcPts val="0"/>
              </a:spcBef>
              <a:buNone/>
              <a:defRPr b="1">
                <a:solidFill>
                  <a:schemeClr val="accent3"/>
                </a:solidFill>
              </a:defRPr>
            </a:lvl1pPr>
          </a:lstStyle>
          <a:p>
            <a:pPr lvl="0"/>
            <a:r>
              <a:rPr lang="en-US" smtClean="0"/>
              <a:t>Click to edit Master text styles</a:t>
            </a:r>
          </a:p>
        </p:txBody>
      </p:sp>
    </p:spTree>
    <p:extLst>
      <p:ext uri="{BB962C8B-B14F-4D97-AF65-F5344CB8AC3E}">
        <p14:creationId xmlns:p14="http://schemas.microsoft.com/office/powerpoint/2010/main" val="339756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picture, Grape logo">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910416"/>
            <a:ext cx="7681763" cy="615642"/>
          </a:xfrm>
          <a:solidFill>
            <a:schemeClr val="accent2"/>
          </a:solidFill>
        </p:spPr>
        <p:txBody>
          <a:bodyPr lIns="576000" anchor="b" anchorCtr="0">
            <a:spAutoFit/>
          </a:bodyPr>
          <a:lstStyle>
            <a:lvl1pPr>
              <a:defRPr sz="32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86721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size picture, white logo">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910416"/>
            <a:ext cx="7681763" cy="615642"/>
          </a:xfrm>
          <a:solidFill>
            <a:schemeClr val="accent2"/>
          </a:solidFill>
        </p:spPr>
        <p:txBody>
          <a:bodyPr lIns="576000" anchor="b" anchorCtr="0">
            <a:spAutoFit/>
          </a:bodyPr>
          <a:lstStyle>
            <a:lvl1pPr>
              <a:defRPr sz="3200">
                <a:solidFill>
                  <a:schemeClr val="bg1"/>
                </a:solidFill>
              </a:defRPr>
            </a:lvl1pPr>
          </a:lstStyle>
          <a:p>
            <a:r>
              <a:rPr lang="en-US" smtClean="0"/>
              <a:t>Click to edit Master 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4904" y="0"/>
            <a:ext cx="2339995" cy="1902927"/>
          </a:xfrm>
          <a:prstGeom prst="rect">
            <a:avLst/>
          </a:prstGeom>
        </p:spPr>
      </p:pic>
    </p:spTree>
    <p:extLst>
      <p:ext uri="{BB962C8B-B14F-4D97-AF65-F5344CB8AC3E}">
        <p14:creationId xmlns:p14="http://schemas.microsoft.com/office/powerpoint/2010/main" val="199613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770" y="0"/>
            <a:ext cx="2339995" cy="1902927"/>
          </a:xfrm>
          <a:prstGeom prst="rect">
            <a:avLst/>
          </a:prstGeom>
        </p:spPr>
      </p:pic>
      <p:sp>
        <p:nvSpPr>
          <p:cNvPr id="7" name="Text Placeholder 6"/>
          <p:cNvSpPr>
            <a:spLocks noGrp="1"/>
          </p:cNvSpPr>
          <p:nvPr>
            <p:ph type="body" sz="quarter" idx="10" hasCustomPrompt="1"/>
          </p:nvPr>
        </p:nvSpPr>
        <p:spPr>
          <a:xfrm>
            <a:off x="3217068" y="2493963"/>
            <a:ext cx="5761038" cy="1583903"/>
          </a:xfrm>
        </p:spPr>
        <p:txBody>
          <a:bodyPr/>
          <a:lstStyle>
            <a:lvl1pPr marL="0" indent="0" algn="ctr">
              <a:buNone/>
              <a:defRPr sz="4800" b="1">
                <a:solidFill>
                  <a:schemeClr val="bg1"/>
                </a:solidFill>
              </a:defRPr>
            </a:lvl1pPr>
          </a:lstStyle>
          <a:p>
            <a:pPr lvl="0"/>
            <a:r>
              <a:rPr lang="en-US" dirty="0"/>
              <a:t>“Insert quote</a:t>
            </a:r>
            <a:br>
              <a:rPr lang="en-US" dirty="0"/>
            </a:br>
            <a:r>
              <a:rPr lang="en-US" dirty="0"/>
              <a:t>here”</a:t>
            </a:r>
          </a:p>
        </p:txBody>
      </p:sp>
      <p:sp>
        <p:nvSpPr>
          <p:cNvPr id="9" name="Text Placeholder 8"/>
          <p:cNvSpPr>
            <a:spLocks noGrp="1"/>
          </p:cNvSpPr>
          <p:nvPr>
            <p:ph type="body" sz="quarter" idx="11" hasCustomPrompt="1"/>
          </p:nvPr>
        </p:nvSpPr>
        <p:spPr>
          <a:xfrm>
            <a:off x="5737547" y="4221882"/>
            <a:ext cx="5472112" cy="864096"/>
          </a:xfrm>
        </p:spPr>
        <p:txBody>
          <a:bodyPr/>
          <a:lstStyle>
            <a:lvl1pPr marL="0" indent="0">
              <a:buNone/>
              <a:defRPr sz="4400" b="1">
                <a:solidFill>
                  <a:schemeClr val="accent3"/>
                </a:solidFill>
              </a:defRPr>
            </a:lvl1pPr>
          </a:lstStyle>
          <a:p>
            <a:pPr lvl="0"/>
            <a:r>
              <a:rPr lang="en-US" dirty="0"/>
              <a:t>Quoted by</a:t>
            </a:r>
          </a:p>
        </p:txBody>
      </p:sp>
    </p:spTree>
    <p:extLst>
      <p:ext uri="{BB962C8B-B14F-4D97-AF65-F5344CB8AC3E}">
        <p14:creationId xmlns:p14="http://schemas.microsoft.com/office/powerpoint/2010/main" val="35985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639" y="609742"/>
            <a:ext cx="8258150" cy="720000"/>
          </a:xfrm>
        </p:spPr>
        <p:txBody>
          <a:body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640" y="609743"/>
            <a:ext cx="9071380" cy="720000"/>
          </a:xfrm>
          <a:prstGeom prst="rect">
            <a:avLst/>
          </a:prstGeom>
          <a:noFill/>
          <a:ln w="9525">
            <a:noFill/>
            <a:miter lim="800000"/>
            <a:headEnd/>
            <a:tailEnd/>
          </a:ln>
        </p:spPr>
        <p:txBody>
          <a:bodyPr vert="horz" wrap="square" lIns="122008" tIns="61004" rIns="122008" bIns="61004"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914639" y="1485578"/>
            <a:ext cx="10365899" cy="4824536"/>
          </a:xfrm>
          <a:prstGeom prst="rect">
            <a:avLst/>
          </a:prstGeom>
          <a:noFill/>
          <a:ln w="9525">
            <a:noFill/>
            <a:miter lim="800000"/>
            <a:headEnd/>
            <a:tailEnd/>
          </a:ln>
        </p:spPr>
        <p:txBody>
          <a:bodyPr vert="horz" wrap="square" lIns="122008" tIns="61004" rIns="122008" bIns="610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854902" y="0"/>
            <a:ext cx="2340000" cy="190292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4" r:id="rId4"/>
    <p:sldLayoutId id="2147483669" r:id="rId5"/>
    <p:sldLayoutId id="2147483670" r:id="rId6"/>
    <p:sldLayoutId id="2147483671" r:id="rId7"/>
    <p:sldLayoutId id="2147483672" r:id="rId8"/>
    <p:sldLayoutId id="2147483666" r:id="rId9"/>
    <p:sldLayoutId id="2147483667" r:id="rId10"/>
  </p:sldLayoutIdLst>
  <p:txStyles>
    <p:titleStyle>
      <a:lvl1pPr algn="l"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2pPr>
      <a:lvl3pPr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3pPr>
      <a:lvl4pPr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4pPr>
      <a:lvl5pPr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5pPr>
      <a:lvl6pPr marL="610042"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6pPr>
      <a:lvl7pPr marL="1220084"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7pPr>
      <a:lvl8pPr marL="1830126"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8pPr>
      <a:lvl9pPr marL="2440168" algn="ctr" rtl="0" eaLnBrk="1" fontAlgn="base" hangingPunct="1">
        <a:spcBef>
          <a:spcPct val="0"/>
        </a:spcBef>
        <a:spcAft>
          <a:spcPct val="0"/>
        </a:spcAft>
        <a:defRPr sz="5900">
          <a:solidFill>
            <a:schemeClr val="tx2"/>
          </a:solidFill>
          <a:latin typeface="Arial" pitchFamily="-107" charset="0"/>
          <a:ea typeface="ＭＳ Ｐゴシック" pitchFamily="-107" charset="-128"/>
          <a:cs typeface="ＭＳ Ｐゴシック" pitchFamily="-107" charset="-128"/>
        </a:defRPr>
      </a:lvl9pPr>
    </p:titleStyle>
    <p:bodyStyle>
      <a:lvl1pPr marL="357188" indent="-357188" algn="l" rtl="0" eaLnBrk="1" fontAlgn="base" hangingPunct="1">
        <a:spcBef>
          <a:spcPct val="20000"/>
        </a:spcBef>
        <a:spcAft>
          <a:spcPct val="0"/>
        </a:spcAft>
        <a:buClr>
          <a:schemeClr val="bg2"/>
        </a:buClr>
        <a:buFont typeface="Arial" panose="020B0604020202020204" pitchFamily="34" charset="0"/>
        <a:buChar char="•"/>
        <a:defRPr sz="3200" b="0">
          <a:solidFill>
            <a:schemeClr val="tx1"/>
          </a:solidFill>
          <a:latin typeface="+mn-lt"/>
          <a:ea typeface="+mn-ea"/>
          <a:cs typeface="+mn-cs"/>
        </a:defRPr>
      </a:lvl1pPr>
      <a:lvl2pPr marL="0" indent="0" algn="l" rtl="0" eaLnBrk="1" fontAlgn="base" hangingPunct="1">
        <a:spcBef>
          <a:spcPct val="20000"/>
        </a:spcBef>
        <a:spcAft>
          <a:spcPct val="0"/>
        </a:spcAft>
        <a:buClr>
          <a:schemeClr val="bg2"/>
        </a:buClr>
        <a:buFont typeface="Arial" panose="020B0604020202020204" pitchFamily="34" charset="0"/>
        <a:buNone/>
        <a:defRPr sz="3200">
          <a:solidFill>
            <a:schemeClr val="tx1"/>
          </a:solidFill>
          <a:latin typeface="+mn-lt"/>
          <a:ea typeface="+mn-ea"/>
        </a:defRPr>
      </a:lvl2pPr>
      <a:lvl3pPr marL="0" indent="0" algn="l" rtl="0" eaLnBrk="1" fontAlgn="base" hangingPunct="1">
        <a:spcBef>
          <a:spcPct val="20000"/>
        </a:spcBef>
        <a:spcAft>
          <a:spcPct val="0"/>
        </a:spcAft>
        <a:buNone/>
        <a:defRPr sz="3200">
          <a:solidFill>
            <a:schemeClr val="tx1"/>
          </a:solidFill>
          <a:latin typeface="+mn-lt"/>
          <a:ea typeface="+mn-ea"/>
        </a:defRPr>
      </a:lvl3pPr>
      <a:lvl4pPr marL="0" indent="0" algn="l" rtl="0" eaLnBrk="1" fontAlgn="base" hangingPunct="1">
        <a:spcBef>
          <a:spcPct val="20000"/>
        </a:spcBef>
        <a:spcAft>
          <a:spcPct val="0"/>
        </a:spcAft>
        <a:buNone/>
        <a:defRPr sz="3200">
          <a:solidFill>
            <a:schemeClr val="tx1"/>
          </a:solidFill>
          <a:latin typeface="+mn-lt"/>
          <a:ea typeface="+mn-ea"/>
        </a:defRPr>
      </a:lvl4pPr>
      <a:lvl5pPr marL="0" indent="0" algn="l" rtl="0" eaLnBrk="1" fontAlgn="base" hangingPunct="1">
        <a:spcBef>
          <a:spcPct val="20000"/>
        </a:spcBef>
        <a:spcAft>
          <a:spcPct val="0"/>
        </a:spcAft>
        <a:buNone/>
        <a:defRPr sz="3200">
          <a:solidFill>
            <a:schemeClr val="tx1"/>
          </a:solidFill>
          <a:latin typeface="+mn-lt"/>
          <a:ea typeface="+mn-ea"/>
        </a:defRPr>
      </a:lvl5pPr>
      <a:lvl6pPr marL="3355231" indent="-305021" algn="l" rtl="0" eaLnBrk="1" fontAlgn="base" hangingPunct="1">
        <a:spcBef>
          <a:spcPct val="20000"/>
        </a:spcBef>
        <a:spcAft>
          <a:spcPct val="0"/>
        </a:spcAft>
        <a:buChar char="»"/>
        <a:defRPr sz="2700">
          <a:solidFill>
            <a:schemeClr val="tx1"/>
          </a:solidFill>
          <a:latin typeface="+mn-lt"/>
          <a:ea typeface="+mn-ea"/>
        </a:defRPr>
      </a:lvl6pPr>
      <a:lvl7pPr marL="3965273" indent="-305021" algn="l" rtl="0" eaLnBrk="1" fontAlgn="base" hangingPunct="1">
        <a:spcBef>
          <a:spcPct val="20000"/>
        </a:spcBef>
        <a:spcAft>
          <a:spcPct val="0"/>
        </a:spcAft>
        <a:buChar char="»"/>
        <a:defRPr sz="2700">
          <a:solidFill>
            <a:schemeClr val="tx1"/>
          </a:solidFill>
          <a:latin typeface="+mn-lt"/>
          <a:ea typeface="+mn-ea"/>
        </a:defRPr>
      </a:lvl7pPr>
      <a:lvl8pPr marL="4575315" indent="-305021" algn="l" rtl="0" eaLnBrk="1" fontAlgn="base" hangingPunct="1">
        <a:spcBef>
          <a:spcPct val="20000"/>
        </a:spcBef>
        <a:spcAft>
          <a:spcPct val="0"/>
        </a:spcAft>
        <a:buChar char="»"/>
        <a:defRPr sz="2700">
          <a:solidFill>
            <a:schemeClr val="tx1"/>
          </a:solidFill>
          <a:latin typeface="+mn-lt"/>
          <a:ea typeface="+mn-ea"/>
        </a:defRPr>
      </a:lvl8pPr>
      <a:lvl9pPr marL="5185357" indent="-305021" algn="l" rtl="0" eaLnBrk="1" fontAlgn="base" hangingPunct="1">
        <a:spcBef>
          <a:spcPct val="20000"/>
        </a:spcBef>
        <a:spcAft>
          <a:spcPct val="0"/>
        </a:spcAft>
        <a:buChar char="»"/>
        <a:defRPr sz="2700">
          <a:solidFill>
            <a:schemeClr val="tx1"/>
          </a:solidFill>
          <a:latin typeface="+mn-lt"/>
          <a:ea typeface="+mn-ea"/>
        </a:defRPr>
      </a:lvl9pPr>
    </p:bodyStyle>
    <p:otherStyle>
      <a:defPPr>
        <a:defRPr lang="en-US"/>
      </a:defPPr>
      <a:lvl1pPr marL="0" algn="l" defTabSz="610042" rtl="0" eaLnBrk="1" latinLnBrk="0" hangingPunct="1">
        <a:defRPr sz="2400" kern="1200">
          <a:solidFill>
            <a:schemeClr val="tx1"/>
          </a:solidFill>
          <a:latin typeface="+mn-lt"/>
          <a:ea typeface="+mn-ea"/>
          <a:cs typeface="+mn-cs"/>
        </a:defRPr>
      </a:lvl1pPr>
      <a:lvl2pPr marL="610042" algn="l" defTabSz="610042" rtl="0" eaLnBrk="1" latinLnBrk="0" hangingPunct="1">
        <a:defRPr sz="2400" kern="1200">
          <a:solidFill>
            <a:schemeClr val="tx1"/>
          </a:solidFill>
          <a:latin typeface="+mn-lt"/>
          <a:ea typeface="+mn-ea"/>
          <a:cs typeface="+mn-cs"/>
        </a:defRPr>
      </a:lvl2pPr>
      <a:lvl3pPr marL="1220084" algn="l" defTabSz="610042" rtl="0" eaLnBrk="1" latinLnBrk="0" hangingPunct="1">
        <a:defRPr sz="2400" kern="1200">
          <a:solidFill>
            <a:schemeClr val="tx1"/>
          </a:solidFill>
          <a:latin typeface="+mn-lt"/>
          <a:ea typeface="+mn-ea"/>
          <a:cs typeface="+mn-cs"/>
        </a:defRPr>
      </a:lvl3pPr>
      <a:lvl4pPr marL="1830126" algn="l" defTabSz="610042" rtl="0" eaLnBrk="1" latinLnBrk="0" hangingPunct="1">
        <a:defRPr sz="2400" kern="1200">
          <a:solidFill>
            <a:schemeClr val="tx1"/>
          </a:solidFill>
          <a:latin typeface="+mn-lt"/>
          <a:ea typeface="+mn-ea"/>
          <a:cs typeface="+mn-cs"/>
        </a:defRPr>
      </a:lvl4pPr>
      <a:lvl5pPr marL="2440168" algn="l" defTabSz="610042" rtl="0" eaLnBrk="1" latinLnBrk="0" hangingPunct="1">
        <a:defRPr sz="2400" kern="1200">
          <a:solidFill>
            <a:schemeClr val="tx1"/>
          </a:solidFill>
          <a:latin typeface="+mn-lt"/>
          <a:ea typeface="+mn-ea"/>
          <a:cs typeface="+mn-cs"/>
        </a:defRPr>
      </a:lvl5pPr>
      <a:lvl6pPr marL="3050210" algn="l" defTabSz="610042" rtl="0" eaLnBrk="1" latinLnBrk="0" hangingPunct="1">
        <a:defRPr sz="2400" kern="1200">
          <a:solidFill>
            <a:schemeClr val="tx1"/>
          </a:solidFill>
          <a:latin typeface="+mn-lt"/>
          <a:ea typeface="+mn-ea"/>
          <a:cs typeface="+mn-cs"/>
        </a:defRPr>
      </a:lvl6pPr>
      <a:lvl7pPr marL="3660252" algn="l" defTabSz="610042" rtl="0" eaLnBrk="1" latinLnBrk="0" hangingPunct="1">
        <a:defRPr sz="2400" kern="1200">
          <a:solidFill>
            <a:schemeClr val="tx1"/>
          </a:solidFill>
          <a:latin typeface="+mn-lt"/>
          <a:ea typeface="+mn-ea"/>
          <a:cs typeface="+mn-cs"/>
        </a:defRPr>
      </a:lvl7pPr>
      <a:lvl8pPr marL="4270294" algn="l" defTabSz="610042" rtl="0" eaLnBrk="1" latinLnBrk="0" hangingPunct="1">
        <a:defRPr sz="2400" kern="1200">
          <a:solidFill>
            <a:schemeClr val="tx1"/>
          </a:solidFill>
          <a:latin typeface="+mn-lt"/>
          <a:ea typeface="+mn-ea"/>
          <a:cs typeface="+mn-cs"/>
        </a:defRPr>
      </a:lvl8pPr>
      <a:lvl9pPr marL="4880336" algn="l" defTabSz="6100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ndcs.org.uk/information-and-support/being-deaf-friendly/information-for-professionals/here-to-learn/watch-our-here-to-learn-videos/reducing-background-nois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tunes.apple.com/gb/app/id521646496?mt=8&amp;affId=1720307"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McOiYgBGf0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legislation.gov.uk/uksi/2012/1943/made"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bb93-acoustic-design-of-schools-performance-standard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gov.uk/government/publications/equality-act-2010-advice-for-school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hyperlink" Target="http://www.ndcs.org.uk/acoustic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ndcs.org.uk/"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ted.com/talks/julian_treasure_why_architects_need_to_use_their_ear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ndcs.org.uk/simula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768995" y="1341562"/>
            <a:ext cx="4320480" cy="4071823"/>
          </a:xfrm>
        </p:spPr>
        <p:txBody>
          <a:bodyPr/>
          <a:lstStyle/>
          <a:p>
            <a:r>
              <a:rPr lang="en-GB" sz="5400" dirty="0"/>
              <a:t>Creating good listening conditions for learning in education </a:t>
            </a:r>
            <a:r>
              <a:rPr lang="en-GB" dirty="0" smtClean="0"/>
              <a:t/>
            </a:r>
            <a:br>
              <a:rPr lang="en-GB" dirty="0" smtClean="0"/>
            </a:br>
            <a:endParaRPr lang="en-GB" dirty="0"/>
          </a:p>
        </p:txBody>
      </p:sp>
      <p:pic>
        <p:nvPicPr>
          <p:cNvPr id="2" name="Picture Placeholder 1"/>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2686" t="1" r="8274" b="90"/>
          <a:stretch/>
        </p:blipFill>
        <p:spPr>
          <a:xfrm>
            <a:off x="5377507" y="1701602"/>
            <a:ext cx="5832648" cy="4896544"/>
          </a:xfrm>
          <a:prstGeom prst="rect">
            <a:avLst/>
          </a:prstGeom>
          <a:ln>
            <a:noFill/>
          </a:ln>
          <a:effectLst>
            <a:softEdge rad="112500"/>
          </a:effectLst>
        </p:spPr>
      </p:pic>
    </p:spTree>
    <p:extLst>
      <p:ext uri="{BB962C8B-B14F-4D97-AF65-F5344CB8AC3E}">
        <p14:creationId xmlns:p14="http://schemas.microsoft.com/office/powerpoint/2010/main" val="312460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1413570"/>
            <a:ext cx="7488832" cy="864096"/>
          </a:xfrm>
        </p:spPr>
        <p:txBody>
          <a:bodyPr/>
          <a:lstStyle/>
          <a:p>
            <a:r>
              <a:rPr lang="en-GB" dirty="0"/>
              <a:t>The problem with noise</a:t>
            </a:r>
            <a:br>
              <a:rPr lang="en-GB" dirty="0"/>
            </a:br>
            <a:endParaRPr lang="en-GB" dirty="0"/>
          </a:p>
        </p:txBody>
      </p:sp>
      <p:sp>
        <p:nvSpPr>
          <p:cNvPr id="31" name="Subtitle 30"/>
          <p:cNvSpPr>
            <a:spLocks noGrp="1"/>
          </p:cNvSpPr>
          <p:nvPr>
            <p:ph type="subTitle" idx="1"/>
          </p:nvPr>
        </p:nvSpPr>
        <p:spPr>
          <a:xfrm>
            <a:off x="985019" y="2565698"/>
            <a:ext cx="7632848" cy="4104456"/>
          </a:xfrm>
        </p:spPr>
        <p:txBody>
          <a:bodyPr/>
          <a:lstStyle/>
          <a:p>
            <a:r>
              <a:rPr lang="en-GB" dirty="0"/>
              <a:t>Tasks that involve language, such as reading and word problems in mathematics, and those that have high cognitive processing demands involving attention, problem solving and memory appear to be particularly vulnerable to exposure to noise </a:t>
            </a:r>
          </a:p>
        </p:txBody>
      </p:sp>
    </p:spTree>
    <p:extLst>
      <p:ext uri="{BB962C8B-B14F-4D97-AF65-F5344CB8AC3E}">
        <p14:creationId xmlns:p14="http://schemas.microsoft.com/office/powerpoint/2010/main" val="2603246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1413570"/>
            <a:ext cx="7488832" cy="864096"/>
          </a:xfrm>
        </p:spPr>
        <p:txBody>
          <a:bodyPr/>
          <a:lstStyle/>
          <a:p>
            <a:r>
              <a:rPr lang="en-GB" dirty="0"/>
              <a:t>Listening activity</a:t>
            </a:r>
            <a:br>
              <a:rPr lang="en-GB" dirty="0"/>
            </a:br>
            <a:endParaRPr lang="en-GB" dirty="0"/>
          </a:p>
        </p:txBody>
      </p:sp>
      <p:sp>
        <p:nvSpPr>
          <p:cNvPr id="31" name="Subtitle 30"/>
          <p:cNvSpPr>
            <a:spLocks noGrp="1"/>
          </p:cNvSpPr>
          <p:nvPr>
            <p:ph type="subTitle" idx="1"/>
          </p:nvPr>
        </p:nvSpPr>
        <p:spPr>
          <a:xfrm>
            <a:off x="985019" y="2565698"/>
            <a:ext cx="7632848" cy="4104456"/>
          </a:xfrm>
        </p:spPr>
        <p:txBody>
          <a:bodyPr/>
          <a:lstStyle/>
          <a:p>
            <a:r>
              <a:rPr lang="en-GB" dirty="0"/>
              <a:t>Have a pen and some scrap paper ready</a:t>
            </a:r>
          </a:p>
          <a:p>
            <a:endParaRPr lang="en-GB" dirty="0"/>
          </a:p>
          <a:p>
            <a:pPr marL="457200" indent="-457200">
              <a:buFont typeface="Arial" panose="020B0604020202020204" pitchFamily="34" charset="0"/>
              <a:buChar char="•"/>
            </a:pPr>
            <a:r>
              <a:rPr lang="en-GB" dirty="0"/>
              <a:t>Listening in quiet</a:t>
            </a:r>
          </a:p>
          <a:p>
            <a:pPr marL="457200" indent="-457200">
              <a:buFont typeface="Arial" panose="020B0604020202020204" pitchFamily="34" charset="0"/>
              <a:buChar char="•"/>
            </a:pPr>
            <a:r>
              <a:rPr lang="en-GB" dirty="0"/>
              <a:t>Listening in simulated classroom noise</a:t>
            </a:r>
          </a:p>
          <a:p>
            <a:pPr marL="457200" indent="-457200">
              <a:buFont typeface="Arial" panose="020B0604020202020204" pitchFamily="34" charset="0"/>
              <a:buChar char="•"/>
            </a:pPr>
            <a:r>
              <a:rPr lang="en-GB" dirty="0"/>
              <a:t>Listening in noise with no access to </a:t>
            </a:r>
            <a:r>
              <a:rPr lang="en-GB" dirty="0" smtClean="0"/>
              <a:t>lip-reading</a:t>
            </a:r>
            <a:endParaRPr lang="en-GB" dirty="0"/>
          </a:p>
          <a:p>
            <a:endParaRPr lang="en-GB" dirty="0"/>
          </a:p>
        </p:txBody>
      </p:sp>
    </p:spTree>
    <p:extLst>
      <p:ext uri="{BB962C8B-B14F-4D97-AF65-F5344CB8AC3E}">
        <p14:creationId xmlns:p14="http://schemas.microsoft.com/office/powerpoint/2010/main" val="294832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57027" y="621482"/>
            <a:ext cx="7488832" cy="864096"/>
          </a:xfrm>
        </p:spPr>
        <p:txBody>
          <a:bodyPr/>
          <a:lstStyle/>
          <a:p>
            <a:r>
              <a:rPr lang="en-GB" dirty="0"/>
              <a:t>Listening activity</a:t>
            </a:r>
            <a:br>
              <a:rPr lang="en-GB" dirty="0"/>
            </a:br>
            <a:endParaRPr lang="en-GB" dirty="0"/>
          </a:p>
        </p:txBody>
      </p:sp>
      <p:sp>
        <p:nvSpPr>
          <p:cNvPr id="31" name="Subtitle 30"/>
          <p:cNvSpPr>
            <a:spLocks noGrp="1"/>
          </p:cNvSpPr>
          <p:nvPr>
            <p:ph type="subTitle" idx="1"/>
          </p:nvPr>
        </p:nvSpPr>
        <p:spPr>
          <a:xfrm>
            <a:off x="1057027" y="1341562"/>
            <a:ext cx="7632848" cy="4104456"/>
          </a:xfrm>
        </p:spPr>
        <p:txBody>
          <a:bodyPr/>
          <a:lstStyle/>
          <a:p>
            <a:pPr marL="457200" indent="-457200">
              <a:buFont typeface="Arial" panose="020B0604020202020204" pitchFamily="34" charset="0"/>
              <a:buChar char="•"/>
            </a:pPr>
            <a:r>
              <a:rPr lang="en-GB" dirty="0"/>
              <a:t>The clown had a funny face</a:t>
            </a:r>
          </a:p>
          <a:p>
            <a:pPr marL="457200" indent="-457200">
              <a:buFont typeface="Arial" panose="020B0604020202020204" pitchFamily="34" charset="0"/>
              <a:buChar char="•"/>
            </a:pPr>
            <a:r>
              <a:rPr lang="en-GB" dirty="0"/>
              <a:t>The car engine’s running</a:t>
            </a:r>
          </a:p>
          <a:p>
            <a:pPr marL="457200" indent="-457200">
              <a:buFont typeface="Arial" panose="020B0604020202020204" pitchFamily="34" charset="0"/>
              <a:buChar char="•"/>
            </a:pPr>
            <a:r>
              <a:rPr lang="en-GB" dirty="0"/>
              <a:t>She cut with her knife</a:t>
            </a:r>
          </a:p>
          <a:p>
            <a:pPr marL="457200" indent="-457200">
              <a:buFont typeface="Arial" panose="020B0604020202020204" pitchFamily="34" charset="0"/>
              <a:buChar char="•"/>
            </a:pPr>
            <a:r>
              <a:rPr lang="en-GB" dirty="0"/>
              <a:t>Children like strawberries</a:t>
            </a:r>
          </a:p>
          <a:p>
            <a:pPr marL="457200" indent="-457200">
              <a:buFont typeface="Arial" panose="020B0604020202020204" pitchFamily="34" charset="0"/>
              <a:buChar char="•"/>
            </a:pPr>
            <a:r>
              <a:rPr lang="en-GB" dirty="0"/>
              <a:t>The house had nine rooms</a:t>
            </a:r>
          </a:p>
          <a:p>
            <a:pPr marL="457200" indent="-457200">
              <a:buFont typeface="Arial" panose="020B0604020202020204" pitchFamily="34" charset="0"/>
              <a:buChar char="•"/>
            </a:pPr>
            <a:r>
              <a:rPr lang="en-GB" dirty="0"/>
              <a:t>The glass bowl broke</a:t>
            </a:r>
          </a:p>
          <a:p>
            <a:pPr marL="457200" indent="-457200">
              <a:buFont typeface="Arial" panose="020B0604020202020204" pitchFamily="34" charset="0"/>
              <a:buChar char="•"/>
            </a:pPr>
            <a:r>
              <a:rPr lang="en-GB" dirty="0"/>
              <a:t>The dog played with a stick</a:t>
            </a:r>
          </a:p>
          <a:p>
            <a:pPr marL="457200" indent="-457200">
              <a:buFont typeface="Arial" panose="020B0604020202020204" pitchFamily="34" charset="0"/>
              <a:buChar char="•"/>
            </a:pPr>
            <a:r>
              <a:rPr lang="en-GB" dirty="0"/>
              <a:t>The kettle’s quite hot</a:t>
            </a:r>
          </a:p>
          <a:p>
            <a:pPr marL="457200" indent="-457200">
              <a:buFont typeface="Arial" panose="020B0604020202020204" pitchFamily="34" charset="0"/>
              <a:buChar char="•"/>
            </a:pPr>
            <a:r>
              <a:rPr lang="en-GB" dirty="0"/>
              <a:t>The farmer keeps a bull</a:t>
            </a:r>
          </a:p>
          <a:p>
            <a:endParaRPr lang="en-GB" dirty="0"/>
          </a:p>
        </p:txBody>
      </p:sp>
    </p:spTree>
    <p:extLst>
      <p:ext uri="{BB962C8B-B14F-4D97-AF65-F5344CB8AC3E}">
        <p14:creationId xmlns:p14="http://schemas.microsoft.com/office/powerpoint/2010/main" val="70434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0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20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20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20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fade">
                                      <p:cBhvr>
                                        <p:cTn id="27" dur="20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fade">
                                      <p:cBhvr>
                                        <p:cTn id="32" dur="20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fade">
                                      <p:cBhvr>
                                        <p:cTn id="37" dur="2000"/>
                                        <p:tgtEl>
                                          <p:spTgt spid="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7" end="7"/>
                                            </p:txEl>
                                          </p:spTgt>
                                        </p:tgtEl>
                                        <p:attrNameLst>
                                          <p:attrName>style.visibility</p:attrName>
                                        </p:attrNameLst>
                                      </p:cBhvr>
                                      <p:to>
                                        <p:strVal val="visible"/>
                                      </p:to>
                                    </p:set>
                                    <p:animEffect transition="in" filter="fade">
                                      <p:cBhvr>
                                        <p:cTn id="42" dur="2000"/>
                                        <p:tgtEl>
                                          <p:spTgt spid="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xEl>
                                              <p:pRg st="8" end="8"/>
                                            </p:txEl>
                                          </p:spTgt>
                                        </p:tgtEl>
                                        <p:attrNameLst>
                                          <p:attrName>style.visibility</p:attrName>
                                        </p:attrNameLst>
                                      </p:cBhvr>
                                      <p:to>
                                        <p:strVal val="visible"/>
                                      </p:to>
                                    </p:set>
                                    <p:animEffect transition="in" filter="fade">
                                      <p:cBhvr>
                                        <p:cTn id="47" dur="2000"/>
                                        <p:tgtEl>
                                          <p:spTgt spid="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621482"/>
            <a:ext cx="7488832" cy="864096"/>
          </a:xfrm>
        </p:spPr>
        <p:txBody>
          <a:bodyPr/>
          <a:lstStyle/>
          <a:p>
            <a:r>
              <a:rPr lang="en-GB" dirty="0"/>
              <a:t>The problem with noise</a:t>
            </a:r>
            <a:br>
              <a:rPr lang="en-GB" dirty="0"/>
            </a:br>
            <a:endParaRPr lang="en-GB" dirty="0"/>
          </a:p>
        </p:txBody>
      </p:sp>
      <p:sp>
        <p:nvSpPr>
          <p:cNvPr id="31" name="Subtitle 30"/>
          <p:cNvSpPr>
            <a:spLocks noGrp="1"/>
          </p:cNvSpPr>
          <p:nvPr>
            <p:ph type="subTitle" idx="1"/>
          </p:nvPr>
        </p:nvSpPr>
        <p:spPr>
          <a:xfrm>
            <a:off x="985019" y="1424343"/>
            <a:ext cx="7632848" cy="4680520"/>
          </a:xfrm>
        </p:spPr>
        <p:txBody>
          <a:bodyPr/>
          <a:lstStyle/>
          <a:p>
            <a:r>
              <a:rPr lang="en-GB" b="1" dirty="0"/>
              <a:t>Carol </a:t>
            </a:r>
            <a:r>
              <a:rPr lang="en-GB" b="1" dirty="0" err="1"/>
              <a:t>Flexer</a:t>
            </a:r>
            <a:r>
              <a:rPr lang="en-GB" b="1" dirty="0"/>
              <a:t> (Hearing Journal August 2002):</a:t>
            </a:r>
          </a:p>
          <a:p>
            <a:r>
              <a:rPr lang="en-GB" dirty="0"/>
              <a:t/>
            </a:r>
            <a:br>
              <a:rPr lang="en-GB" dirty="0"/>
            </a:br>
            <a:r>
              <a:rPr lang="en-GB" sz="2400" dirty="0"/>
              <a:t>“People can fill in the blanks of missed information only if they have that information already stored in their brain’s ‘data bank’ from where they can retrieve it. Because they do not have those ‘data banks’, children need a sharper auditory signal than adults do</a:t>
            </a:r>
            <a:r>
              <a:rPr lang="en-GB" sz="2400" dirty="0" smtClean="0"/>
              <a:t>.”</a:t>
            </a:r>
            <a:endParaRPr lang="en-GB" sz="2400" dirty="0"/>
          </a:p>
          <a:p>
            <a:endParaRPr lang="en-GB" sz="2400" dirty="0"/>
          </a:p>
          <a:p>
            <a:r>
              <a:rPr lang="en-GB" sz="2400" dirty="0"/>
              <a:t>“So, while a classroom might sound fine to an adult, it may be woefully inadequate for typical children who are neurologically undeveloped and have not had decades of language and life experience</a:t>
            </a:r>
            <a:r>
              <a:rPr lang="en-GB" sz="2400" dirty="0" smtClean="0"/>
              <a:t>.””</a:t>
            </a:r>
            <a:endParaRPr lang="en-GB" sz="2400" dirty="0"/>
          </a:p>
          <a:p>
            <a:endParaRPr lang="en-GB" dirty="0"/>
          </a:p>
        </p:txBody>
      </p:sp>
    </p:spTree>
    <p:extLst>
      <p:ext uri="{BB962C8B-B14F-4D97-AF65-F5344CB8AC3E}">
        <p14:creationId xmlns:p14="http://schemas.microsoft.com/office/powerpoint/2010/main" val="290904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1413570"/>
            <a:ext cx="7488832" cy="864096"/>
          </a:xfrm>
        </p:spPr>
        <p:txBody>
          <a:bodyPr/>
          <a:lstStyle/>
          <a:p>
            <a:r>
              <a:rPr lang="en-GB" dirty="0"/>
              <a:t>The problem with noise</a:t>
            </a:r>
            <a:br>
              <a:rPr lang="en-GB" dirty="0"/>
            </a:br>
            <a:endParaRPr lang="en-GB" dirty="0"/>
          </a:p>
        </p:txBody>
      </p:sp>
      <p:sp>
        <p:nvSpPr>
          <p:cNvPr id="31" name="Subtitle 30"/>
          <p:cNvSpPr>
            <a:spLocks noGrp="1"/>
          </p:cNvSpPr>
          <p:nvPr>
            <p:ph type="subTitle" idx="1"/>
          </p:nvPr>
        </p:nvSpPr>
        <p:spPr>
          <a:xfrm>
            <a:off x="985019" y="2565698"/>
            <a:ext cx="7992888" cy="4104456"/>
          </a:xfrm>
        </p:spPr>
        <p:txBody>
          <a:bodyPr/>
          <a:lstStyle/>
          <a:p>
            <a:r>
              <a:rPr lang="en-GB" dirty="0"/>
              <a:t>This means that children require a quieter environment and a louder signal than adults do in order to learn.</a:t>
            </a:r>
          </a:p>
          <a:p>
            <a:endParaRPr lang="en-GB" dirty="0"/>
          </a:p>
          <a:p>
            <a:r>
              <a:rPr lang="en-GB" dirty="0"/>
              <a:t>The younger the child the quieter it has to be.</a:t>
            </a:r>
          </a:p>
          <a:p>
            <a:endParaRPr lang="en-GB" dirty="0"/>
          </a:p>
        </p:txBody>
      </p:sp>
    </p:spTree>
    <p:extLst>
      <p:ext uri="{BB962C8B-B14F-4D97-AF65-F5344CB8AC3E}">
        <p14:creationId xmlns:p14="http://schemas.microsoft.com/office/powerpoint/2010/main" val="3869959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981522"/>
            <a:ext cx="7488832" cy="864096"/>
          </a:xfrm>
        </p:spPr>
        <p:txBody>
          <a:bodyPr/>
          <a:lstStyle/>
          <a:p>
            <a:r>
              <a:rPr lang="en-GB" dirty="0"/>
              <a:t>Effect of classroom noise</a:t>
            </a:r>
            <a:br>
              <a:rPr lang="en-GB" dirty="0"/>
            </a:br>
            <a:endParaRPr lang="en-GB" dirty="0"/>
          </a:p>
        </p:txBody>
      </p:sp>
      <p:pic>
        <p:nvPicPr>
          <p:cNvPr id="2" name="Picture 1"/>
          <p:cNvPicPr>
            <a:picLocks noChangeAspect="1"/>
          </p:cNvPicPr>
          <p:nvPr/>
        </p:nvPicPr>
        <p:blipFill>
          <a:blip r:embed="rId3"/>
          <a:stretch>
            <a:fillRect/>
          </a:stretch>
        </p:blipFill>
        <p:spPr>
          <a:xfrm>
            <a:off x="985019" y="1989634"/>
            <a:ext cx="6844405" cy="4566977"/>
          </a:xfrm>
          <a:prstGeom prst="rect">
            <a:avLst/>
          </a:prstGeom>
        </p:spPr>
      </p:pic>
    </p:spTree>
    <p:extLst>
      <p:ext uri="{BB962C8B-B14F-4D97-AF65-F5344CB8AC3E}">
        <p14:creationId xmlns:p14="http://schemas.microsoft.com/office/powerpoint/2010/main" val="1880875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981522"/>
            <a:ext cx="7488832" cy="864096"/>
          </a:xfrm>
        </p:spPr>
        <p:txBody>
          <a:bodyPr/>
          <a:lstStyle/>
          <a:p>
            <a:r>
              <a:rPr lang="en-GB" dirty="0"/>
              <a:t>Effect of </a:t>
            </a:r>
            <a:r>
              <a:rPr lang="en-GB" dirty="0" smtClean="0"/>
              <a:t>external </a:t>
            </a:r>
            <a:r>
              <a:rPr lang="en-GB" dirty="0"/>
              <a:t>noise</a:t>
            </a:r>
            <a:br>
              <a:rPr lang="en-GB" dirty="0"/>
            </a:br>
            <a:endParaRPr lang="en-GB" dirty="0"/>
          </a:p>
        </p:txBody>
      </p:sp>
      <p:pic>
        <p:nvPicPr>
          <p:cNvPr id="3" name="Picture 2"/>
          <p:cNvPicPr>
            <a:picLocks noChangeAspect="1"/>
          </p:cNvPicPr>
          <p:nvPr/>
        </p:nvPicPr>
        <p:blipFill>
          <a:blip r:embed="rId3"/>
          <a:stretch>
            <a:fillRect/>
          </a:stretch>
        </p:blipFill>
        <p:spPr>
          <a:xfrm>
            <a:off x="985019" y="2004080"/>
            <a:ext cx="6984776" cy="4443369"/>
          </a:xfrm>
          <a:prstGeom prst="rect">
            <a:avLst/>
          </a:prstGeom>
        </p:spPr>
      </p:pic>
    </p:spTree>
    <p:extLst>
      <p:ext uri="{BB962C8B-B14F-4D97-AF65-F5344CB8AC3E}">
        <p14:creationId xmlns:p14="http://schemas.microsoft.com/office/powerpoint/2010/main" val="1158044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1413570"/>
            <a:ext cx="7488832" cy="864096"/>
          </a:xfrm>
        </p:spPr>
        <p:txBody>
          <a:bodyPr/>
          <a:lstStyle/>
          <a:p>
            <a:r>
              <a:rPr lang="en-GB" dirty="0"/>
              <a:t>Look at the following picture</a:t>
            </a:r>
            <a:br>
              <a:rPr lang="en-GB" dirty="0"/>
            </a:br>
            <a:endParaRPr lang="en-GB" dirty="0"/>
          </a:p>
        </p:txBody>
      </p:sp>
      <p:sp>
        <p:nvSpPr>
          <p:cNvPr id="31" name="Subtitle 30"/>
          <p:cNvSpPr>
            <a:spLocks noGrp="1"/>
          </p:cNvSpPr>
          <p:nvPr>
            <p:ph type="subTitle" idx="1"/>
          </p:nvPr>
        </p:nvSpPr>
        <p:spPr>
          <a:xfrm>
            <a:off x="985019" y="2997746"/>
            <a:ext cx="7992888" cy="4104456"/>
          </a:xfrm>
        </p:spPr>
        <p:txBody>
          <a:bodyPr/>
          <a:lstStyle/>
          <a:p>
            <a:pPr marL="457200" indent="-457200">
              <a:buFont typeface="Arial" panose="020B0604020202020204" pitchFamily="34" charset="0"/>
              <a:buChar char="•"/>
            </a:pPr>
            <a:r>
              <a:rPr lang="en-GB" dirty="0"/>
              <a:t>List how many sources of noise there are in the picture </a:t>
            </a:r>
          </a:p>
          <a:p>
            <a:r>
              <a:rPr lang="en-GB" dirty="0"/>
              <a:t> </a:t>
            </a:r>
          </a:p>
          <a:p>
            <a:pPr marL="457200" indent="-457200">
              <a:buFont typeface="Arial" panose="020B0604020202020204" pitchFamily="34" charset="0"/>
              <a:buChar char="•"/>
            </a:pPr>
            <a:r>
              <a:rPr lang="en-GB" dirty="0"/>
              <a:t>Think of your classroom or school</a:t>
            </a:r>
          </a:p>
          <a:p>
            <a:endParaRPr lang="en-GB" dirty="0"/>
          </a:p>
          <a:p>
            <a:pPr marL="457200" indent="-457200">
              <a:buFont typeface="Arial" panose="020B0604020202020204" pitchFamily="34" charset="0"/>
              <a:buChar char="•"/>
            </a:pPr>
            <a:r>
              <a:rPr lang="en-GB" dirty="0"/>
              <a:t>Repeat the list for your classroom</a:t>
            </a:r>
          </a:p>
          <a:p>
            <a:endParaRPr lang="en-GB" dirty="0"/>
          </a:p>
        </p:txBody>
      </p:sp>
    </p:spTree>
    <p:extLst>
      <p:ext uri="{BB962C8B-B14F-4D97-AF65-F5344CB8AC3E}">
        <p14:creationId xmlns:p14="http://schemas.microsoft.com/office/powerpoint/2010/main" val="2155019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1413570"/>
            <a:ext cx="7488832" cy="864096"/>
          </a:xfrm>
        </p:spPr>
        <p:txBody>
          <a:bodyPr/>
          <a:lstStyle/>
          <a:p>
            <a:r>
              <a:rPr lang="en-GB" dirty="0"/>
              <a:t/>
            </a:r>
            <a:br>
              <a:rPr lang="en-GB" dirty="0"/>
            </a:br>
            <a:endParaRPr lang="en-GB" dirty="0"/>
          </a:p>
        </p:txBody>
      </p:sp>
      <p:pic>
        <p:nvPicPr>
          <p:cNvPr id="3" name="Picture 2"/>
          <p:cNvPicPr>
            <a:picLocks noChangeAspect="1"/>
          </p:cNvPicPr>
          <p:nvPr/>
        </p:nvPicPr>
        <p:blipFill>
          <a:blip r:embed="rId3"/>
          <a:stretch>
            <a:fillRect/>
          </a:stretch>
        </p:blipFill>
        <p:spPr>
          <a:xfrm>
            <a:off x="987525" y="1197546"/>
            <a:ext cx="8288917" cy="5002978"/>
          </a:xfrm>
          <a:prstGeom prst="rect">
            <a:avLst/>
          </a:prstGeom>
        </p:spPr>
      </p:pic>
    </p:spTree>
    <p:extLst>
      <p:ext uri="{BB962C8B-B14F-4D97-AF65-F5344CB8AC3E}">
        <p14:creationId xmlns:p14="http://schemas.microsoft.com/office/powerpoint/2010/main" val="343584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1053530"/>
            <a:ext cx="7488832" cy="864096"/>
          </a:xfrm>
        </p:spPr>
        <p:txBody>
          <a:bodyPr/>
          <a:lstStyle/>
          <a:p>
            <a:r>
              <a:rPr lang="en-GB" dirty="0"/>
              <a:t>Background noise</a:t>
            </a:r>
            <a:br>
              <a:rPr lang="en-GB" dirty="0"/>
            </a:br>
            <a:endParaRPr lang="en-GB" dirty="0"/>
          </a:p>
        </p:txBody>
      </p:sp>
      <p:pic>
        <p:nvPicPr>
          <p:cNvPr id="3" name="Picture 2"/>
          <p:cNvPicPr>
            <a:picLocks noChangeAspect="1"/>
          </p:cNvPicPr>
          <p:nvPr/>
        </p:nvPicPr>
        <p:blipFill>
          <a:blip r:embed="rId3"/>
          <a:stretch>
            <a:fillRect/>
          </a:stretch>
        </p:blipFill>
        <p:spPr>
          <a:xfrm>
            <a:off x="985019" y="2277666"/>
            <a:ext cx="7945074" cy="3969185"/>
          </a:xfrm>
          <a:prstGeom prst="rect">
            <a:avLst/>
          </a:prstGeom>
        </p:spPr>
      </p:pic>
    </p:spTree>
    <p:extLst>
      <p:ext uri="{BB962C8B-B14F-4D97-AF65-F5344CB8AC3E}">
        <p14:creationId xmlns:p14="http://schemas.microsoft.com/office/powerpoint/2010/main" val="2198031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129035" y="909514"/>
            <a:ext cx="5256584" cy="936104"/>
          </a:xfrm>
        </p:spPr>
        <p:txBody>
          <a:bodyPr/>
          <a:lstStyle/>
          <a:p>
            <a:r>
              <a:rPr lang="en-GB" dirty="0"/>
              <a:t>Today’s objectives</a:t>
            </a:r>
            <a:br>
              <a:rPr lang="en-GB" dirty="0"/>
            </a:br>
            <a:endParaRPr lang="en-GB" dirty="0"/>
          </a:p>
        </p:txBody>
      </p:sp>
      <p:sp>
        <p:nvSpPr>
          <p:cNvPr id="31" name="Subtitle 30"/>
          <p:cNvSpPr>
            <a:spLocks noGrp="1"/>
          </p:cNvSpPr>
          <p:nvPr>
            <p:ph type="subTitle" idx="1"/>
          </p:nvPr>
        </p:nvSpPr>
        <p:spPr>
          <a:xfrm>
            <a:off x="1129035" y="2421682"/>
            <a:ext cx="7128792" cy="4536504"/>
          </a:xfrm>
        </p:spPr>
        <p:txBody>
          <a:bodyPr/>
          <a:lstStyle/>
          <a:p>
            <a:pPr marL="457200" indent="-457200">
              <a:buFont typeface="Arial" panose="020B0604020202020204" pitchFamily="34" charset="0"/>
              <a:buChar char="•"/>
            </a:pPr>
            <a:r>
              <a:rPr lang="en-GB" dirty="0"/>
              <a:t>Look at how listening conditions affect the learning environment for </a:t>
            </a:r>
            <a:r>
              <a:rPr lang="en-GB" b="1" dirty="0"/>
              <a:t>all</a:t>
            </a:r>
            <a:r>
              <a:rPr lang="en-GB" dirty="0"/>
              <a:t> children, hearing as well as deaf</a:t>
            </a:r>
          </a:p>
          <a:p>
            <a:pPr marL="457200" indent="-457200">
              <a:buFont typeface="Arial" panose="020B0604020202020204" pitchFamily="34" charset="0"/>
              <a:buChar char="•"/>
            </a:pPr>
            <a:r>
              <a:rPr lang="en-GB" dirty="0"/>
              <a:t>Look at how you can improve the learning environment</a:t>
            </a:r>
          </a:p>
          <a:p>
            <a:pPr marL="457200" indent="-457200">
              <a:buFont typeface="Arial" panose="020B0604020202020204" pitchFamily="34" charset="0"/>
              <a:buChar char="•"/>
            </a:pPr>
            <a:r>
              <a:rPr lang="en-GB" dirty="0"/>
              <a:t>Think about the legal framework</a:t>
            </a:r>
          </a:p>
          <a:p>
            <a:endParaRPr lang="en-GB" dirty="0"/>
          </a:p>
        </p:txBody>
      </p:sp>
    </p:spTree>
    <p:extLst>
      <p:ext uri="{BB962C8B-B14F-4D97-AF65-F5344CB8AC3E}">
        <p14:creationId xmlns:p14="http://schemas.microsoft.com/office/powerpoint/2010/main" val="2740705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1053530"/>
            <a:ext cx="8064896" cy="864096"/>
          </a:xfrm>
        </p:spPr>
        <p:txBody>
          <a:bodyPr/>
          <a:lstStyle/>
          <a:p>
            <a:r>
              <a:rPr lang="en-GB" dirty="0"/>
              <a:t>Effects of noise on children with </a:t>
            </a:r>
            <a:r>
              <a:rPr lang="en-GB" dirty="0" smtClean="0"/>
              <a:t>special educational needs </a:t>
            </a:r>
            <a:r>
              <a:rPr lang="en-GB" dirty="0"/>
              <a:t/>
            </a:r>
            <a:br>
              <a:rPr lang="en-GB" dirty="0"/>
            </a:br>
            <a:endParaRPr lang="en-GB" dirty="0"/>
          </a:p>
        </p:txBody>
      </p:sp>
      <p:pic>
        <p:nvPicPr>
          <p:cNvPr id="2" name="Picture 1"/>
          <p:cNvPicPr>
            <a:picLocks noChangeAspect="1"/>
          </p:cNvPicPr>
          <p:nvPr/>
        </p:nvPicPr>
        <p:blipFill>
          <a:blip r:embed="rId3"/>
          <a:stretch>
            <a:fillRect/>
          </a:stretch>
        </p:blipFill>
        <p:spPr>
          <a:xfrm>
            <a:off x="991033" y="2195349"/>
            <a:ext cx="4242458" cy="4572230"/>
          </a:xfrm>
          <a:prstGeom prst="rect">
            <a:avLst/>
          </a:prstGeom>
        </p:spPr>
      </p:pic>
      <p:pic>
        <p:nvPicPr>
          <p:cNvPr id="4" name="Picture 3"/>
          <p:cNvPicPr>
            <a:picLocks noChangeAspect="1"/>
          </p:cNvPicPr>
          <p:nvPr/>
        </p:nvPicPr>
        <p:blipFill>
          <a:blip r:embed="rId4"/>
          <a:stretch>
            <a:fillRect/>
          </a:stretch>
        </p:blipFill>
        <p:spPr>
          <a:xfrm>
            <a:off x="6025579" y="2195349"/>
            <a:ext cx="4242458" cy="4572230"/>
          </a:xfrm>
          <a:prstGeom prst="rect">
            <a:avLst/>
          </a:prstGeom>
        </p:spPr>
      </p:pic>
    </p:spTree>
    <p:extLst>
      <p:ext uri="{BB962C8B-B14F-4D97-AF65-F5344CB8AC3E}">
        <p14:creationId xmlns:p14="http://schemas.microsoft.com/office/powerpoint/2010/main" val="2774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00128" y="837506"/>
            <a:ext cx="7488832" cy="360040"/>
          </a:xfrm>
        </p:spPr>
        <p:txBody>
          <a:bodyPr/>
          <a:lstStyle/>
          <a:p>
            <a:r>
              <a:rPr lang="en-GB" dirty="0"/>
              <a:t>Case study</a:t>
            </a:r>
            <a:br>
              <a:rPr lang="en-GB" dirty="0"/>
            </a:br>
            <a:endParaRPr lang="en-GB" dirty="0"/>
          </a:p>
        </p:txBody>
      </p:sp>
      <p:sp>
        <p:nvSpPr>
          <p:cNvPr id="31" name="Subtitle 30"/>
          <p:cNvSpPr>
            <a:spLocks noGrp="1"/>
          </p:cNvSpPr>
          <p:nvPr>
            <p:ph type="subTitle" idx="1"/>
          </p:nvPr>
        </p:nvSpPr>
        <p:spPr>
          <a:xfrm>
            <a:off x="913011" y="1197546"/>
            <a:ext cx="5616624" cy="3600400"/>
          </a:xfrm>
        </p:spPr>
        <p:txBody>
          <a:bodyPr/>
          <a:lstStyle/>
          <a:p>
            <a:r>
              <a:rPr lang="en-GB" dirty="0" smtClean="0"/>
              <a:t>A </a:t>
            </a:r>
            <a:r>
              <a:rPr lang="en-GB" dirty="0"/>
              <a:t>young girl, whose hearing levels are shown by the audiogram opposite, started attending her local nursery. She had been a good hearing aid wearer since she was fitted at the age of 8 months.	</a:t>
            </a:r>
          </a:p>
          <a:p>
            <a:endParaRPr lang="en-GB" dirty="0"/>
          </a:p>
        </p:txBody>
      </p:sp>
      <p:pic>
        <p:nvPicPr>
          <p:cNvPr id="2" name="Picture 1"/>
          <p:cNvPicPr>
            <a:picLocks noChangeAspect="1"/>
          </p:cNvPicPr>
          <p:nvPr/>
        </p:nvPicPr>
        <p:blipFill>
          <a:blip r:embed="rId3"/>
          <a:stretch>
            <a:fillRect/>
          </a:stretch>
        </p:blipFill>
        <p:spPr>
          <a:xfrm>
            <a:off x="7249715" y="2205658"/>
            <a:ext cx="4102964" cy="4029805"/>
          </a:xfrm>
          <a:prstGeom prst="rect">
            <a:avLst/>
          </a:prstGeom>
        </p:spPr>
      </p:pic>
      <p:sp>
        <p:nvSpPr>
          <p:cNvPr id="8" name="Subtitle 30"/>
          <p:cNvSpPr txBox="1">
            <a:spLocks/>
          </p:cNvSpPr>
          <p:nvPr/>
        </p:nvSpPr>
        <p:spPr bwMode="auto">
          <a:xfrm>
            <a:off x="913011" y="5132844"/>
            <a:ext cx="5616624" cy="1629594"/>
          </a:xfrm>
          <a:prstGeom prst="rect">
            <a:avLst/>
          </a:prstGeom>
          <a:noFill/>
          <a:ln w="9525">
            <a:noFill/>
            <a:miter lim="800000"/>
            <a:headEnd/>
            <a:tailEnd/>
          </a:ln>
        </p:spPr>
        <p:txBody>
          <a:bodyPr vert="horz" wrap="square" lIns="122008" tIns="61004" rIns="122008" bIns="61004" numCol="1" anchor="t" anchorCtr="0" compatLnSpc="1">
            <a:prstTxWarp prst="textNoShape">
              <a:avLst/>
            </a:prstTxWarp>
          </a:bodyPr>
          <a:lstStyle>
            <a:lvl1pPr marL="0" indent="0" algn="l" rtl="0" eaLnBrk="1" fontAlgn="base" hangingPunct="1">
              <a:spcBef>
                <a:spcPct val="20000"/>
              </a:spcBef>
              <a:spcAft>
                <a:spcPct val="0"/>
              </a:spcAft>
              <a:buClr>
                <a:schemeClr val="bg2"/>
              </a:buClr>
              <a:buFont typeface="Arial" panose="020B0604020202020204" pitchFamily="34" charset="0"/>
              <a:buNone/>
              <a:defRPr sz="3200" b="0">
                <a:solidFill>
                  <a:schemeClr val="accent3"/>
                </a:solidFill>
                <a:latin typeface="+mn-lt"/>
                <a:ea typeface="+mn-ea"/>
                <a:cs typeface="+mn-cs"/>
              </a:defRPr>
            </a:lvl1pPr>
            <a:lvl2pPr marL="610042" indent="0" algn="ctr" rtl="0" eaLnBrk="1" fontAlgn="base" hangingPunct="1">
              <a:spcBef>
                <a:spcPct val="20000"/>
              </a:spcBef>
              <a:spcAft>
                <a:spcPct val="0"/>
              </a:spcAft>
              <a:buClr>
                <a:schemeClr val="bg2"/>
              </a:buClr>
              <a:buFont typeface="Arial" panose="020B0604020202020204" pitchFamily="34" charset="0"/>
              <a:buNone/>
              <a:defRPr sz="3200">
                <a:solidFill>
                  <a:schemeClr val="tx1"/>
                </a:solidFill>
                <a:latin typeface="+mn-lt"/>
                <a:ea typeface="+mn-ea"/>
              </a:defRPr>
            </a:lvl2pPr>
            <a:lvl3pPr marL="1220084" indent="0" algn="ctr" rtl="0" eaLnBrk="1" fontAlgn="base" hangingPunct="1">
              <a:spcBef>
                <a:spcPct val="20000"/>
              </a:spcBef>
              <a:spcAft>
                <a:spcPct val="0"/>
              </a:spcAft>
              <a:buNone/>
              <a:defRPr sz="3200">
                <a:solidFill>
                  <a:schemeClr val="tx1"/>
                </a:solidFill>
                <a:latin typeface="+mn-lt"/>
                <a:ea typeface="+mn-ea"/>
              </a:defRPr>
            </a:lvl3pPr>
            <a:lvl4pPr marL="1830126" indent="0" algn="ctr" rtl="0" eaLnBrk="1" fontAlgn="base" hangingPunct="1">
              <a:spcBef>
                <a:spcPct val="20000"/>
              </a:spcBef>
              <a:spcAft>
                <a:spcPct val="0"/>
              </a:spcAft>
              <a:buNone/>
              <a:defRPr sz="3200">
                <a:solidFill>
                  <a:schemeClr val="tx1"/>
                </a:solidFill>
                <a:latin typeface="+mn-lt"/>
                <a:ea typeface="+mn-ea"/>
              </a:defRPr>
            </a:lvl4pPr>
            <a:lvl5pPr marL="2440168" indent="0" algn="ctr" rtl="0" eaLnBrk="1" fontAlgn="base" hangingPunct="1">
              <a:spcBef>
                <a:spcPct val="20000"/>
              </a:spcBef>
              <a:spcAft>
                <a:spcPct val="0"/>
              </a:spcAft>
              <a:buNone/>
              <a:defRPr sz="3200">
                <a:solidFill>
                  <a:schemeClr val="tx1"/>
                </a:solidFill>
                <a:latin typeface="+mn-lt"/>
                <a:ea typeface="+mn-ea"/>
              </a:defRPr>
            </a:lvl5pPr>
            <a:lvl6pPr marL="3050210" indent="0" algn="ctr" rtl="0" eaLnBrk="1" fontAlgn="base" hangingPunct="1">
              <a:spcBef>
                <a:spcPct val="20000"/>
              </a:spcBef>
              <a:spcAft>
                <a:spcPct val="0"/>
              </a:spcAft>
              <a:buNone/>
              <a:defRPr sz="2700">
                <a:solidFill>
                  <a:schemeClr val="tx1"/>
                </a:solidFill>
                <a:latin typeface="+mn-lt"/>
                <a:ea typeface="+mn-ea"/>
              </a:defRPr>
            </a:lvl6pPr>
            <a:lvl7pPr marL="3660252" indent="0" algn="ctr" rtl="0" eaLnBrk="1" fontAlgn="base" hangingPunct="1">
              <a:spcBef>
                <a:spcPct val="20000"/>
              </a:spcBef>
              <a:spcAft>
                <a:spcPct val="0"/>
              </a:spcAft>
              <a:buNone/>
              <a:defRPr sz="2700">
                <a:solidFill>
                  <a:schemeClr val="tx1"/>
                </a:solidFill>
                <a:latin typeface="+mn-lt"/>
                <a:ea typeface="+mn-ea"/>
              </a:defRPr>
            </a:lvl7pPr>
            <a:lvl8pPr marL="4270294" indent="0" algn="ctr" rtl="0" eaLnBrk="1" fontAlgn="base" hangingPunct="1">
              <a:spcBef>
                <a:spcPct val="20000"/>
              </a:spcBef>
              <a:spcAft>
                <a:spcPct val="0"/>
              </a:spcAft>
              <a:buNone/>
              <a:defRPr sz="2700">
                <a:solidFill>
                  <a:schemeClr val="tx1"/>
                </a:solidFill>
                <a:latin typeface="+mn-lt"/>
                <a:ea typeface="+mn-ea"/>
              </a:defRPr>
            </a:lvl8pPr>
            <a:lvl9pPr marL="4880336" indent="0" algn="ctr" rtl="0" eaLnBrk="1" fontAlgn="base" hangingPunct="1">
              <a:spcBef>
                <a:spcPct val="20000"/>
              </a:spcBef>
              <a:spcAft>
                <a:spcPct val="0"/>
              </a:spcAft>
              <a:buNone/>
              <a:defRPr sz="2700">
                <a:solidFill>
                  <a:schemeClr val="tx1"/>
                </a:solidFill>
                <a:latin typeface="+mn-lt"/>
                <a:ea typeface="+mn-ea"/>
              </a:defRPr>
            </a:lvl9pPr>
          </a:lstStyle>
          <a:p>
            <a:r>
              <a:rPr lang="en-GB" kern="0" dirty="0"/>
              <a:t>She is now taking out her hearing aids when she is in the </a:t>
            </a:r>
            <a:r>
              <a:rPr lang="en-GB" kern="0" dirty="0" smtClean="0"/>
              <a:t>classroom.</a:t>
            </a:r>
            <a:endParaRPr lang="en-GB" kern="0" dirty="0"/>
          </a:p>
        </p:txBody>
      </p:sp>
    </p:spTree>
    <p:extLst>
      <p:ext uri="{BB962C8B-B14F-4D97-AF65-F5344CB8AC3E}">
        <p14:creationId xmlns:p14="http://schemas.microsoft.com/office/powerpoint/2010/main" val="32110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841003" y="693490"/>
            <a:ext cx="7488832" cy="864096"/>
          </a:xfrm>
        </p:spPr>
        <p:txBody>
          <a:bodyPr/>
          <a:lstStyle/>
          <a:p>
            <a:r>
              <a:rPr lang="en-GB" dirty="0"/>
              <a:t>Case study – plan of room</a:t>
            </a:r>
            <a:br>
              <a:rPr lang="en-GB" dirty="0"/>
            </a:br>
            <a:endParaRPr lang="en-GB" dirty="0"/>
          </a:p>
        </p:txBody>
      </p:sp>
      <p:pic>
        <p:nvPicPr>
          <p:cNvPr id="2" name="Picture 1"/>
          <p:cNvPicPr>
            <a:picLocks noChangeAspect="1"/>
          </p:cNvPicPr>
          <p:nvPr/>
        </p:nvPicPr>
        <p:blipFill>
          <a:blip r:embed="rId3"/>
          <a:stretch>
            <a:fillRect/>
          </a:stretch>
        </p:blipFill>
        <p:spPr>
          <a:xfrm>
            <a:off x="696987" y="1808760"/>
            <a:ext cx="7776864" cy="5070960"/>
          </a:xfrm>
          <a:prstGeom prst="rect">
            <a:avLst/>
          </a:prstGeom>
        </p:spPr>
      </p:pic>
    </p:spTree>
    <p:extLst>
      <p:ext uri="{BB962C8B-B14F-4D97-AF65-F5344CB8AC3E}">
        <p14:creationId xmlns:p14="http://schemas.microsoft.com/office/powerpoint/2010/main" val="171243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03238" y="765498"/>
            <a:ext cx="7488832" cy="864096"/>
          </a:xfrm>
        </p:spPr>
        <p:txBody>
          <a:bodyPr/>
          <a:lstStyle/>
          <a:p>
            <a:r>
              <a:rPr lang="en-GB" dirty="0"/>
              <a:t>Case study</a:t>
            </a:r>
            <a:br>
              <a:rPr lang="en-GB" dirty="0"/>
            </a:br>
            <a:endParaRPr lang="en-GB" dirty="0"/>
          </a:p>
        </p:txBody>
      </p:sp>
      <p:sp>
        <p:nvSpPr>
          <p:cNvPr id="31" name="Subtitle 30"/>
          <p:cNvSpPr>
            <a:spLocks noGrp="1"/>
          </p:cNvSpPr>
          <p:nvPr>
            <p:ph type="subTitle" idx="1"/>
          </p:nvPr>
        </p:nvSpPr>
        <p:spPr>
          <a:xfrm>
            <a:off x="903237" y="1615158"/>
            <a:ext cx="9370814" cy="4104456"/>
          </a:xfrm>
        </p:spPr>
        <p:txBody>
          <a:bodyPr/>
          <a:lstStyle/>
          <a:p>
            <a:r>
              <a:rPr lang="en-GB" dirty="0"/>
              <a:t>It </a:t>
            </a:r>
            <a:r>
              <a:rPr lang="en-GB" dirty="0" smtClean="0"/>
              <a:t>was </a:t>
            </a:r>
            <a:r>
              <a:rPr lang="en-GB" dirty="0"/>
              <a:t>noticed that:</a:t>
            </a:r>
          </a:p>
          <a:p>
            <a:pPr marL="457200" indent="-457200">
              <a:buFont typeface="Arial" panose="020B0604020202020204" pitchFamily="34" charset="0"/>
              <a:buChar char="•"/>
            </a:pPr>
            <a:r>
              <a:rPr lang="en-GB" dirty="0"/>
              <a:t>when the pupils were working the teacher always had to raise her voice</a:t>
            </a:r>
          </a:p>
          <a:p>
            <a:pPr marL="457200" indent="-457200">
              <a:buFont typeface="Arial" panose="020B0604020202020204" pitchFamily="34" charset="0"/>
              <a:buChar char="•"/>
            </a:pPr>
            <a:r>
              <a:rPr lang="en-GB" dirty="0"/>
              <a:t>the teacher was unaware of the noise levels coming from the other classroom and the problems it was causing</a:t>
            </a:r>
          </a:p>
          <a:p>
            <a:pPr marL="457200" indent="-457200">
              <a:buFont typeface="Arial" panose="020B0604020202020204" pitchFamily="34" charset="0"/>
              <a:buChar char="•"/>
            </a:pPr>
            <a:r>
              <a:rPr lang="en-GB" dirty="0"/>
              <a:t>the teacher had been observed by the head teacher, who mentioned that she had had great difficulty understanding what was being said. </a:t>
            </a:r>
          </a:p>
          <a:p>
            <a:endParaRPr lang="en-GB" dirty="0"/>
          </a:p>
        </p:txBody>
      </p:sp>
    </p:spTree>
    <p:extLst>
      <p:ext uri="{BB962C8B-B14F-4D97-AF65-F5344CB8AC3E}">
        <p14:creationId xmlns:p14="http://schemas.microsoft.com/office/powerpoint/2010/main" val="2958218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03238" y="1125538"/>
            <a:ext cx="7488832" cy="864096"/>
          </a:xfrm>
        </p:spPr>
        <p:txBody>
          <a:bodyPr/>
          <a:lstStyle/>
          <a:p>
            <a:r>
              <a:rPr lang="en-GB" dirty="0"/>
              <a:t>Case study</a:t>
            </a:r>
            <a:br>
              <a:rPr lang="en-GB" dirty="0"/>
            </a:br>
            <a:endParaRPr lang="en-GB" dirty="0"/>
          </a:p>
        </p:txBody>
      </p:sp>
      <p:sp>
        <p:nvSpPr>
          <p:cNvPr id="31" name="Subtitle 30"/>
          <p:cNvSpPr>
            <a:spLocks noGrp="1"/>
          </p:cNvSpPr>
          <p:nvPr>
            <p:ph type="subTitle" idx="1"/>
          </p:nvPr>
        </p:nvSpPr>
        <p:spPr>
          <a:xfrm>
            <a:off x="903238" y="2349674"/>
            <a:ext cx="9370814" cy="4104456"/>
          </a:xfrm>
        </p:spPr>
        <p:txBody>
          <a:bodyPr/>
          <a:lstStyle/>
          <a:p>
            <a:r>
              <a:rPr lang="en-GB" dirty="0"/>
              <a:t>So imagine being a deaf child in that class...</a:t>
            </a:r>
          </a:p>
          <a:p>
            <a:endParaRPr lang="en-GB" dirty="0"/>
          </a:p>
          <a:p>
            <a:r>
              <a:rPr lang="en-GB" dirty="0"/>
              <a:t>The Teacher of the Deaf advised on improving the acoustics to reduce background noise, and the girl’s hearing aid use improved.</a:t>
            </a:r>
          </a:p>
          <a:p>
            <a:endParaRPr lang="en-GB" dirty="0"/>
          </a:p>
        </p:txBody>
      </p:sp>
    </p:spTree>
    <p:extLst>
      <p:ext uri="{BB962C8B-B14F-4D97-AF65-F5344CB8AC3E}">
        <p14:creationId xmlns:p14="http://schemas.microsoft.com/office/powerpoint/2010/main" val="47257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03238" y="981522"/>
            <a:ext cx="7488832" cy="864096"/>
          </a:xfrm>
        </p:spPr>
        <p:txBody>
          <a:bodyPr/>
          <a:lstStyle/>
          <a:p>
            <a:r>
              <a:rPr lang="en-GB" dirty="0"/>
              <a:t>Signal to noise ratio</a:t>
            </a:r>
            <a:br>
              <a:rPr lang="en-GB" dirty="0"/>
            </a:br>
            <a:endParaRPr lang="en-GB" dirty="0"/>
          </a:p>
        </p:txBody>
      </p:sp>
      <p:sp>
        <p:nvSpPr>
          <p:cNvPr id="31" name="Subtitle 30"/>
          <p:cNvSpPr>
            <a:spLocks noGrp="1"/>
          </p:cNvSpPr>
          <p:nvPr>
            <p:ph type="subTitle" idx="1"/>
          </p:nvPr>
        </p:nvSpPr>
        <p:spPr>
          <a:xfrm>
            <a:off x="903238" y="2277666"/>
            <a:ext cx="9370814" cy="4104456"/>
          </a:xfrm>
        </p:spPr>
        <p:txBody>
          <a:bodyPr/>
          <a:lstStyle/>
          <a:p>
            <a:r>
              <a:rPr lang="en-GB" dirty="0"/>
              <a:t>The signal to noise ratio is a measure of how loud a sound is in relation to background </a:t>
            </a:r>
            <a:r>
              <a:rPr lang="en-GB" dirty="0" smtClean="0"/>
              <a:t>noise.</a:t>
            </a:r>
            <a:endParaRPr lang="en-GB" dirty="0"/>
          </a:p>
          <a:p>
            <a:endParaRPr lang="en-GB" dirty="0"/>
          </a:p>
          <a:p>
            <a:r>
              <a:rPr lang="en-GB" dirty="0"/>
              <a:t>This is usually the teacher’s voice against background noise, but it could be information from the interactive </a:t>
            </a:r>
            <a:r>
              <a:rPr lang="en-GB" dirty="0" smtClean="0"/>
              <a:t>smart board </a:t>
            </a:r>
            <a:r>
              <a:rPr lang="en-GB" dirty="0"/>
              <a:t>or from other children in the group</a:t>
            </a:r>
          </a:p>
          <a:p>
            <a:endParaRPr lang="en-GB" dirty="0"/>
          </a:p>
        </p:txBody>
      </p:sp>
    </p:spTree>
    <p:extLst>
      <p:ext uri="{BB962C8B-B14F-4D97-AF65-F5344CB8AC3E}">
        <p14:creationId xmlns:p14="http://schemas.microsoft.com/office/powerpoint/2010/main" val="1216135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841003" y="1197546"/>
            <a:ext cx="7488832" cy="864096"/>
          </a:xfrm>
        </p:spPr>
        <p:txBody>
          <a:bodyPr/>
          <a:lstStyle/>
          <a:p>
            <a:r>
              <a:rPr lang="en-GB" dirty="0"/>
              <a:t>Signal to noise ratio</a:t>
            </a:r>
            <a:br>
              <a:rPr lang="en-GB" dirty="0"/>
            </a:br>
            <a:endParaRPr lang="en-GB" dirty="0"/>
          </a:p>
        </p:txBody>
      </p:sp>
      <p:sp>
        <p:nvSpPr>
          <p:cNvPr id="31" name="Subtitle 30"/>
          <p:cNvSpPr>
            <a:spLocks noGrp="1"/>
          </p:cNvSpPr>
          <p:nvPr>
            <p:ph type="subTitle" idx="1"/>
          </p:nvPr>
        </p:nvSpPr>
        <p:spPr>
          <a:xfrm>
            <a:off x="841003" y="2565698"/>
            <a:ext cx="9370814" cy="4104456"/>
          </a:xfrm>
        </p:spPr>
        <p:txBody>
          <a:bodyPr/>
          <a:lstStyle/>
          <a:p>
            <a:r>
              <a:rPr lang="en-GB" dirty="0"/>
              <a:t>British Association of Teachers of the Deaf</a:t>
            </a:r>
            <a:r>
              <a:rPr lang="en-GB" dirty="0" smtClean="0"/>
              <a:t>:</a:t>
            </a:r>
          </a:p>
          <a:p>
            <a:endParaRPr lang="en-GB" dirty="0"/>
          </a:p>
          <a:p>
            <a:r>
              <a:rPr lang="en-GB" dirty="0"/>
              <a:t>For hearing impaired students of all ages the teacher’s voice needs to be at least 20dB louder than the background noise </a:t>
            </a:r>
            <a:r>
              <a:rPr lang="en-GB" dirty="0" smtClean="0"/>
              <a:t>in </a:t>
            </a:r>
            <a:r>
              <a:rPr lang="en-GB" dirty="0"/>
              <a:t>a classroom. </a:t>
            </a:r>
          </a:p>
          <a:p>
            <a:endParaRPr lang="en-GB" dirty="0"/>
          </a:p>
        </p:txBody>
      </p:sp>
    </p:spTree>
    <p:extLst>
      <p:ext uri="{BB962C8B-B14F-4D97-AF65-F5344CB8AC3E}">
        <p14:creationId xmlns:p14="http://schemas.microsoft.com/office/powerpoint/2010/main" val="3940722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16211" y="1197546"/>
            <a:ext cx="7488832" cy="864096"/>
          </a:xfrm>
        </p:spPr>
        <p:txBody>
          <a:bodyPr/>
          <a:lstStyle/>
          <a:p>
            <a:r>
              <a:rPr lang="en-GB" dirty="0"/>
              <a:t>Reverberation (echo)</a:t>
            </a:r>
            <a:br>
              <a:rPr lang="en-GB" dirty="0"/>
            </a:br>
            <a:r>
              <a:rPr lang="en-GB" dirty="0"/>
              <a:t>times</a:t>
            </a:r>
            <a:br>
              <a:rPr lang="en-GB" dirty="0"/>
            </a:br>
            <a:endParaRPr lang="en-GB" dirty="0"/>
          </a:p>
        </p:txBody>
      </p:sp>
      <p:sp>
        <p:nvSpPr>
          <p:cNvPr id="31" name="Subtitle 30"/>
          <p:cNvSpPr>
            <a:spLocks noGrp="1"/>
          </p:cNvSpPr>
          <p:nvPr>
            <p:ph type="subTitle" idx="1"/>
          </p:nvPr>
        </p:nvSpPr>
        <p:spPr>
          <a:xfrm>
            <a:off x="916211" y="2349674"/>
            <a:ext cx="9370814" cy="4104456"/>
          </a:xfrm>
        </p:spPr>
        <p:txBody>
          <a:bodyPr/>
          <a:lstStyle/>
          <a:p>
            <a:r>
              <a:rPr lang="en-GB" dirty="0"/>
              <a:t>Reverberation occurs when the sound from the source has stopped, but echoes from the sound continue in the room. </a:t>
            </a:r>
          </a:p>
          <a:p>
            <a:endParaRPr lang="en-GB" dirty="0"/>
          </a:p>
          <a:p>
            <a:r>
              <a:rPr lang="en-GB" dirty="0"/>
              <a:t>If the surfaces have a low absorbency then the sound may bounce around the room, arriving at the child’s ear at different times and making it difficult to listen to the message. </a:t>
            </a:r>
          </a:p>
          <a:p>
            <a:endParaRPr lang="en-GB" dirty="0"/>
          </a:p>
        </p:txBody>
      </p:sp>
    </p:spTree>
    <p:extLst>
      <p:ext uri="{BB962C8B-B14F-4D97-AF65-F5344CB8AC3E}">
        <p14:creationId xmlns:p14="http://schemas.microsoft.com/office/powerpoint/2010/main" val="193343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b="1" dirty="0"/>
              <a:t>Understanding </a:t>
            </a:r>
            <a:r>
              <a:rPr lang="en-GB" b="1" dirty="0" smtClean="0"/>
              <a:t>room </a:t>
            </a:r>
            <a:r>
              <a:rPr lang="en-GB" dirty="0"/>
              <a:t>a</a:t>
            </a:r>
            <a:r>
              <a:rPr lang="en-GB" b="1" dirty="0" smtClean="0"/>
              <a:t>coustics</a:t>
            </a:r>
            <a:endParaRPr lang="en-GB" b="1" dirty="0"/>
          </a:p>
        </p:txBody>
      </p:sp>
      <p:sp>
        <p:nvSpPr>
          <p:cNvPr id="65539" name="Rectangle 3"/>
          <p:cNvSpPr>
            <a:spLocks noGrp="1" noChangeArrowheads="1"/>
          </p:cNvSpPr>
          <p:nvPr>
            <p:ph type="body" idx="1"/>
          </p:nvPr>
        </p:nvSpPr>
        <p:spPr>
          <a:xfrm>
            <a:off x="2209173" y="1982818"/>
            <a:ext cx="7774199" cy="4115753"/>
          </a:xfrm>
        </p:spPr>
        <p:txBody>
          <a:bodyPr/>
          <a:lstStyle/>
          <a:p>
            <a:r>
              <a:rPr lang="en-GB" sz="3201" dirty="0"/>
              <a:t>Distance</a:t>
            </a:r>
          </a:p>
          <a:p>
            <a:r>
              <a:rPr lang="en-GB" sz="3201" dirty="0"/>
              <a:t>Noise</a:t>
            </a:r>
          </a:p>
          <a:p>
            <a:r>
              <a:rPr lang="en-GB" sz="3201" dirty="0"/>
              <a:t>Reverberation (echo)</a:t>
            </a:r>
          </a:p>
        </p:txBody>
      </p:sp>
      <p:pic>
        <p:nvPicPr>
          <p:cNvPr id="65541" name="Picture 5" descr="PeoplewSF 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35964" y="2215077"/>
            <a:ext cx="7343888" cy="4301532"/>
          </a:xfrm>
          <a:prstGeom prst="rect">
            <a:avLst/>
          </a:prstGeom>
          <a:noFill/>
        </p:spPr>
      </p:pic>
      <p:grpSp>
        <p:nvGrpSpPr>
          <p:cNvPr id="2" name="Group 6"/>
          <p:cNvGrpSpPr>
            <a:grpSpLocks/>
          </p:cNvGrpSpPr>
          <p:nvPr/>
        </p:nvGrpSpPr>
        <p:grpSpPr bwMode="auto">
          <a:xfrm>
            <a:off x="3606223" y="3304353"/>
            <a:ext cx="6630935" cy="990829"/>
            <a:chOff x="1584" y="1920"/>
            <a:chExt cx="4176" cy="624"/>
          </a:xfrm>
        </p:grpSpPr>
        <p:sp>
          <p:nvSpPr>
            <p:cNvPr id="65543" name="Line 7"/>
            <p:cNvSpPr>
              <a:spLocks noChangeShapeType="1"/>
            </p:cNvSpPr>
            <p:nvPr/>
          </p:nvSpPr>
          <p:spPr bwMode="auto">
            <a:xfrm flipV="1">
              <a:off x="1584" y="1920"/>
              <a:ext cx="4176" cy="480"/>
            </a:xfrm>
            <a:prstGeom prst="line">
              <a:avLst/>
            </a:prstGeom>
            <a:noFill/>
            <a:ln w="12700">
              <a:solidFill>
                <a:schemeClr val="accent2"/>
              </a:solidFill>
              <a:round/>
              <a:headEnd type="none" w="sm" len="sm"/>
              <a:tailEnd type="none" w="sm" len="sm"/>
            </a:ln>
            <a:effectLst/>
          </p:spPr>
          <p:txBody>
            <a:bodyPr wrap="none" anchor="ctr"/>
            <a:lstStyle/>
            <a:p>
              <a:endParaRPr lang="en-GB" sz="3201"/>
            </a:p>
          </p:txBody>
        </p:sp>
        <p:sp>
          <p:nvSpPr>
            <p:cNvPr id="65544" name="Line 8"/>
            <p:cNvSpPr>
              <a:spLocks noChangeShapeType="1"/>
            </p:cNvSpPr>
            <p:nvPr/>
          </p:nvSpPr>
          <p:spPr bwMode="auto">
            <a:xfrm flipV="1">
              <a:off x="4080" y="1920"/>
              <a:ext cx="1680" cy="624"/>
            </a:xfrm>
            <a:prstGeom prst="line">
              <a:avLst/>
            </a:prstGeom>
            <a:noFill/>
            <a:ln w="12700">
              <a:solidFill>
                <a:schemeClr val="accent2"/>
              </a:solidFill>
              <a:round/>
              <a:headEnd type="triangle" w="lg" len="lg"/>
              <a:tailEnd type="none" w="sm" len="sm"/>
            </a:ln>
            <a:effectLst/>
          </p:spPr>
          <p:txBody>
            <a:bodyPr wrap="none" anchor="ctr"/>
            <a:lstStyle/>
            <a:p>
              <a:endParaRPr lang="en-GB" sz="3201"/>
            </a:p>
          </p:txBody>
        </p:sp>
      </p:grpSp>
      <p:sp>
        <p:nvSpPr>
          <p:cNvPr id="65545" name="Line 9"/>
          <p:cNvSpPr>
            <a:spLocks noChangeShapeType="1"/>
          </p:cNvSpPr>
          <p:nvPr/>
        </p:nvSpPr>
        <p:spPr bwMode="auto">
          <a:xfrm>
            <a:off x="3606223" y="4142747"/>
            <a:ext cx="3353576" cy="381088"/>
          </a:xfrm>
          <a:prstGeom prst="line">
            <a:avLst/>
          </a:prstGeom>
          <a:noFill/>
          <a:ln w="12700">
            <a:solidFill>
              <a:schemeClr val="accent2"/>
            </a:solidFill>
            <a:round/>
            <a:headEnd type="none" w="sm" len="sm"/>
            <a:tailEnd type="triangle" w="lg" len="lg"/>
          </a:ln>
          <a:effectLst/>
        </p:spPr>
        <p:txBody>
          <a:bodyPr wrap="none" anchor="ctr"/>
          <a:lstStyle/>
          <a:p>
            <a:endParaRPr lang="en-GB" sz="3201"/>
          </a:p>
        </p:txBody>
      </p:sp>
      <p:grpSp>
        <p:nvGrpSpPr>
          <p:cNvPr id="3" name="Group 10"/>
          <p:cNvGrpSpPr>
            <a:grpSpLocks/>
          </p:cNvGrpSpPr>
          <p:nvPr/>
        </p:nvGrpSpPr>
        <p:grpSpPr bwMode="auto">
          <a:xfrm>
            <a:off x="3606223" y="2618394"/>
            <a:ext cx="3582229" cy="3201141"/>
            <a:chOff x="1584" y="1488"/>
            <a:chExt cx="2256" cy="2016"/>
          </a:xfrm>
        </p:grpSpPr>
        <p:sp>
          <p:nvSpPr>
            <p:cNvPr id="65547" name="Line 11"/>
            <p:cNvSpPr>
              <a:spLocks noChangeShapeType="1"/>
            </p:cNvSpPr>
            <p:nvPr/>
          </p:nvSpPr>
          <p:spPr bwMode="auto">
            <a:xfrm>
              <a:off x="1584" y="2496"/>
              <a:ext cx="1008" cy="1008"/>
            </a:xfrm>
            <a:prstGeom prst="line">
              <a:avLst/>
            </a:prstGeom>
            <a:noFill/>
            <a:ln w="12700">
              <a:solidFill>
                <a:schemeClr val="accent2"/>
              </a:solidFill>
              <a:round/>
              <a:headEnd type="none" w="sm" len="sm"/>
              <a:tailEnd type="none" w="sm" len="sm"/>
            </a:ln>
            <a:effectLst/>
          </p:spPr>
          <p:txBody>
            <a:bodyPr wrap="none" anchor="ctr"/>
            <a:lstStyle/>
            <a:p>
              <a:endParaRPr lang="en-GB" sz="3201"/>
            </a:p>
          </p:txBody>
        </p:sp>
        <p:sp>
          <p:nvSpPr>
            <p:cNvPr id="65548" name="Line 12"/>
            <p:cNvSpPr>
              <a:spLocks noChangeShapeType="1"/>
            </p:cNvSpPr>
            <p:nvPr/>
          </p:nvSpPr>
          <p:spPr bwMode="auto">
            <a:xfrm flipH="1">
              <a:off x="2592" y="1488"/>
              <a:ext cx="1200" cy="2016"/>
            </a:xfrm>
            <a:prstGeom prst="line">
              <a:avLst/>
            </a:prstGeom>
            <a:noFill/>
            <a:ln w="12700">
              <a:solidFill>
                <a:schemeClr val="accent2"/>
              </a:solidFill>
              <a:round/>
              <a:headEnd type="none" w="sm" len="sm"/>
              <a:tailEnd type="none" w="sm" len="sm"/>
            </a:ln>
            <a:effectLst/>
          </p:spPr>
          <p:txBody>
            <a:bodyPr wrap="none" anchor="ctr"/>
            <a:lstStyle/>
            <a:p>
              <a:endParaRPr lang="en-GB" sz="3201"/>
            </a:p>
          </p:txBody>
        </p:sp>
        <p:sp>
          <p:nvSpPr>
            <p:cNvPr id="65549" name="Line 13"/>
            <p:cNvSpPr>
              <a:spLocks noChangeShapeType="1"/>
            </p:cNvSpPr>
            <p:nvPr/>
          </p:nvSpPr>
          <p:spPr bwMode="auto">
            <a:xfrm>
              <a:off x="3792" y="1488"/>
              <a:ext cx="48" cy="816"/>
            </a:xfrm>
            <a:prstGeom prst="line">
              <a:avLst/>
            </a:prstGeom>
            <a:noFill/>
            <a:ln w="12700">
              <a:solidFill>
                <a:schemeClr val="accent2"/>
              </a:solidFill>
              <a:round/>
              <a:headEnd type="none" w="sm" len="sm"/>
              <a:tailEnd type="triangle" w="lg" len="lg"/>
            </a:ln>
            <a:effectLst/>
          </p:spPr>
          <p:txBody>
            <a:bodyPr wrap="none" anchor="ctr"/>
            <a:lstStyle/>
            <a:p>
              <a:endParaRPr lang="en-GB" sz="3201"/>
            </a:p>
          </p:txBody>
        </p:sp>
      </p:grpSp>
      <p:sp>
        <p:nvSpPr>
          <p:cNvPr id="65550" name="Text Box 14"/>
          <p:cNvSpPr txBox="1">
            <a:spLocks noChangeArrowheads="1"/>
          </p:cNvSpPr>
          <p:nvPr/>
        </p:nvSpPr>
        <p:spPr bwMode="auto">
          <a:xfrm>
            <a:off x="7036017" y="3914094"/>
            <a:ext cx="434835" cy="585039"/>
          </a:xfrm>
          <a:prstGeom prst="rect">
            <a:avLst/>
          </a:prstGeom>
          <a:noFill/>
          <a:ln w="12699">
            <a:noFill/>
            <a:miter lim="800000"/>
            <a:headEnd type="none" w="sm" len="sm"/>
            <a:tailEnd type="none" w="sm" len="sm"/>
          </a:ln>
          <a:effectLst/>
        </p:spPr>
        <p:txBody>
          <a:bodyPr wrap="none">
            <a:spAutoFit/>
          </a:bodyPr>
          <a:lstStyle/>
          <a:p>
            <a:pPr eaLnBrk="0" hangingPunct="0"/>
            <a:r>
              <a:rPr lang="en-US" sz="3201" b="1">
                <a:solidFill>
                  <a:srgbClr val="FF0066"/>
                </a:solidFill>
              </a:rPr>
              <a:t>?</a:t>
            </a:r>
          </a:p>
        </p:txBody>
      </p:sp>
      <p:sp>
        <p:nvSpPr>
          <p:cNvPr id="65551" name="Text Box 15"/>
          <p:cNvSpPr txBox="1">
            <a:spLocks noChangeArrowheads="1"/>
          </p:cNvSpPr>
          <p:nvPr/>
        </p:nvSpPr>
        <p:spPr bwMode="auto">
          <a:xfrm rot="1367487">
            <a:off x="8712806" y="4238019"/>
            <a:ext cx="630383" cy="244532"/>
          </a:xfrm>
          <a:prstGeom prst="rect">
            <a:avLst/>
          </a:prstGeom>
          <a:noFill/>
          <a:ln w="12699">
            <a:noFill/>
            <a:miter lim="800000"/>
            <a:headEnd type="none" w="sm" len="sm"/>
            <a:tailEnd type="none" w="sm" len="sm"/>
          </a:ln>
          <a:effectLst/>
        </p:spPr>
        <p:txBody>
          <a:bodyPr wrap="none">
            <a:spAutoFit/>
          </a:bodyPr>
          <a:lstStyle/>
          <a:p>
            <a:pPr eaLnBrk="0" hangingPunct="0"/>
            <a:r>
              <a:rPr lang="en-US" sz="1000" b="1"/>
              <a:t>Cough!</a:t>
            </a:r>
          </a:p>
        </p:txBody>
      </p:sp>
      <p:sp>
        <p:nvSpPr>
          <p:cNvPr id="65552" name="Text Box 16"/>
          <p:cNvSpPr txBox="1">
            <a:spLocks noChangeArrowheads="1"/>
          </p:cNvSpPr>
          <p:nvPr/>
        </p:nvSpPr>
        <p:spPr bwMode="auto">
          <a:xfrm rot="-1812458">
            <a:off x="7645759" y="3685441"/>
            <a:ext cx="630383" cy="244532"/>
          </a:xfrm>
          <a:prstGeom prst="rect">
            <a:avLst/>
          </a:prstGeom>
          <a:noFill/>
          <a:ln w="12699">
            <a:noFill/>
            <a:miter lim="800000"/>
            <a:headEnd type="none" w="sm" len="sm"/>
            <a:tailEnd type="none" w="sm" len="sm"/>
          </a:ln>
          <a:effectLst/>
        </p:spPr>
        <p:txBody>
          <a:bodyPr wrap="none">
            <a:spAutoFit/>
          </a:bodyPr>
          <a:lstStyle/>
          <a:p>
            <a:pPr eaLnBrk="0" hangingPunct="0"/>
            <a:r>
              <a:rPr lang="en-US" sz="1000" b="1"/>
              <a:t>Cough!</a:t>
            </a:r>
          </a:p>
        </p:txBody>
      </p:sp>
      <p:sp>
        <p:nvSpPr>
          <p:cNvPr id="65553" name="Text Box 17"/>
          <p:cNvSpPr txBox="1">
            <a:spLocks noChangeArrowheads="1"/>
          </p:cNvSpPr>
          <p:nvPr/>
        </p:nvSpPr>
        <p:spPr bwMode="auto">
          <a:xfrm rot="2480501">
            <a:off x="8387292" y="5193916"/>
            <a:ext cx="630384" cy="244532"/>
          </a:xfrm>
          <a:prstGeom prst="rect">
            <a:avLst/>
          </a:prstGeom>
          <a:noFill/>
          <a:ln w="12699">
            <a:noFill/>
            <a:miter lim="800000"/>
            <a:headEnd type="none" w="sm" len="sm"/>
            <a:tailEnd type="none" w="sm" len="sm"/>
          </a:ln>
          <a:effectLst/>
        </p:spPr>
        <p:txBody>
          <a:bodyPr wrap="none">
            <a:spAutoFit/>
          </a:bodyPr>
          <a:lstStyle/>
          <a:p>
            <a:pPr eaLnBrk="0" hangingPunct="0"/>
            <a:r>
              <a:rPr lang="en-US" sz="1000" b="1"/>
              <a:t>Cough!</a:t>
            </a:r>
          </a:p>
        </p:txBody>
      </p:sp>
      <p:sp>
        <p:nvSpPr>
          <p:cNvPr id="65554" name="Line 18"/>
          <p:cNvSpPr>
            <a:spLocks noChangeShapeType="1"/>
          </p:cNvSpPr>
          <p:nvPr/>
        </p:nvSpPr>
        <p:spPr bwMode="auto">
          <a:xfrm>
            <a:off x="3301353" y="6124406"/>
            <a:ext cx="3887100" cy="0"/>
          </a:xfrm>
          <a:prstGeom prst="line">
            <a:avLst/>
          </a:prstGeom>
          <a:noFill/>
          <a:ln w="12700">
            <a:solidFill>
              <a:srgbClr val="00FF00"/>
            </a:solidFill>
            <a:round/>
            <a:headEnd type="diamond" w="lg" len="lg"/>
            <a:tailEnd type="diamond" w="lg" len="lg"/>
          </a:ln>
          <a:effectLst/>
        </p:spPr>
        <p:txBody>
          <a:bodyPr wrap="none" anchor="ctr"/>
          <a:lstStyle/>
          <a:p>
            <a:endParaRPr lang="en-GB" sz="3201"/>
          </a:p>
        </p:txBody>
      </p:sp>
      <p:pic>
        <p:nvPicPr>
          <p:cNvPr id="18" name="Picture 5" descr="PeoplewSF 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022055" y="2209519"/>
            <a:ext cx="7343888" cy="4301532"/>
          </a:xfrm>
          <a:prstGeom prst="rect">
            <a:avLst/>
          </a:prstGeom>
          <a:noFill/>
        </p:spPr>
      </p:pic>
    </p:spTree>
    <p:extLst>
      <p:ext uri="{BB962C8B-B14F-4D97-AF65-F5344CB8AC3E}">
        <p14:creationId xmlns:p14="http://schemas.microsoft.com/office/powerpoint/2010/main" val="33182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5554"/>
                                        </p:tgtEl>
                                        <p:attrNameLst>
                                          <p:attrName>style.visibility</p:attrName>
                                        </p:attrNameLst>
                                      </p:cBhvr>
                                      <p:to>
                                        <p:strVal val="visible"/>
                                      </p:to>
                                    </p:set>
                                    <p:animEffect transition="in" filter="strips(downRight)">
                                      <p:cBhvr>
                                        <p:cTn id="7" dur="500"/>
                                        <p:tgtEl>
                                          <p:spTgt spid="6555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5551"/>
                                        </p:tgtEl>
                                        <p:attrNameLst>
                                          <p:attrName>style.visibility</p:attrName>
                                        </p:attrNameLst>
                                      </p:cBhvr>
                                      <p:to>
                                        <p:strVal val="visible"/>
                                      </p:to>
                                    </p:set>
                                    <p:animEffect transition="in" filter="dissolve">
                                      <p:cBhvr>
                                        <p:cTn id="11" dur="500"/>
                                        <p:tgtEl>
                                          <p:spTgt spid="65551"/>
                                        </p:tgtEl>
                                      </p:cBhvr>
                                    </p:animEffect>
                                  </p:childTnLst>
                                  <p:subTnLst>
                                    <p:set>
                                      <p:cBhvr override="childStyle">
                                        <p:cTn dur="1" fill="hold" display="0" masterRel="sameClick" afterEffect="1">
                                          <p:stCondLst>
                                            <p:cond evt="end" delay="0">
                                              <p:tn val="9"/>
                                            </p:cond>
                                          </p:stCondLst>
                                        </p:cTn>
                                        <p:tgtEl>
                                          <p:spTgt spid="65551"/>
                                        </p:tgtEl>
                                        <p:attrNameLst>
                                          <p:attrName>style.visibility</p:attrName>
                                        </p:attrNameLst>
                                      </p:cBhvr>
                                      <p:to>
                                        <p:strVal val="hidden"/>
                                      </p:to>
                                    </p:set>
                                  </p:sub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5552"/>
                                        </p:tgtEl>
                                        <p:attrNameLst>
                                          <p:attrName>style.visibility</p:attrName>
                                        </p:attrNameLst>
                                      </p:cBhvr>
                                      <p:to>
                                        <p:strVal val="visible"/>
                                      </p:to>
                                    </p:set>
                                    <p:animEffect transition="in" filter="dissolve">
                                      <p:cBhvr>
                                        <p:cTn id="15" dur="500"/>
                                        <p:tgtEl>
                                          <p:spTgt spid="65552"/>
                                        </p:tgtEl>
                                      </p:cBhvr>
                                    </p:animEffect>
                                  </p:childTnLst>
                                  <p:subTnLst>
                                    <p:set>
                                      <p:cBhvr override="childStyle">
                                        <p:cTn dur="1" fill="hold" display="0" masterRel="sameClick" afterEffect="1">
                                          <p:stCondLst>
                                            <p:cond evt="end" delay="0">
                                              <p:tn val="13"/>
                                            </p:cond>
                                          </p:stCondLst>
                                        </p:cTn>
                                        <p:tgtEl>
                                          <p:spTgt spid="65552"/>
                                        </p:tgtEl>
                                        <p:attrNameLst>
                                          <p:attrName>style.visibility</p:attrName>
                                        </p:attrNameLst>
                                      </p:cBhvr>
                                      <p:to>
                                        <p:strVal val="hidden"/>
                                      </p:to>
                                    </p:set>
                                  </p:sub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5553"/>
                                        </p:tgtEl>
                                        <p:attrNameLst>
                                          <p:attrName>style.visibility</p:attrName>
                                        </p:attrNameLst>
                                      </p:cBhvr>
                                      <p:to>
                                        <p:strVal val="visible"/>
                                      </p:to>
                                    </p:set>
                                    <p:animEffect transition="in" filter="dissolve">
                                      <p:cBhvr>
                                        <p:cTn id="19" dur="500"/>
                                        <p:tgtEl>
                                          <p:spTgt spid="65553"/>
                                        </p:tgtEl>
                                      </p:cBhvr>
                                    </p:animEffect>
                                  </p:childTnLst>
                                  <p:subTnLst>
                                    <p:set>
                                      <p:cBhvr override="childStyle">
                                        <p:cTn dur="1" fill="hold" display="0" masterRel="sameClick" afterEffect="1">
                                          <p:stCondLst>
                                            <p:cond evt="end" delay="0">
                                              <p:tn val="17"/>
                                            </p:cond>
                                          </p:stCondLst>
                                        </p:cTn>
                                        <p:tgtEl>
                                          <p:spTgt spid="65553"/>
                                        </p:tgtEl>
                                        <p:attrNameLst>
                                          <p:attrName>style.visibility</p:attrName>
                                        </p:attrNameLst>
                                      </p:cBhvr>
                                      <p:to>
                                        <p:strVal val="hidden"/>
                                      </p:to>
                                    </p:set>
                                  </p:sub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5545"/>
                                        </p:tgtEl>
                                        <p:attrNameLst>
                                          <p:attrName>style.visibility</p:attrName>
                                        </p:attrNameLst>
                                      </p:cBhvr>
                                      <p:to>
                                        <p:strVal val="visible"/>
                                      </p:to>
                                    </p:set>
                                    <p:animEffect transition="in" filter="strips(downRight)">
                                      <p:cBhvr>
                                        <p:cTn id="23" dur="500"/>
                                        <p:tgtEl>
                                          <p:spTgt spid="6554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3500"/>
                            </p:stCondLst>
                            <p:childTnLst>
                              <p:par>
                                <p:cTn id="33" presetID="9" presetClass="entr" presetSubtype="0" fill="hold" grpId="0" nodeType="afterEffect">
                                  <p:stCondLst>
                                    <p:cond delay="1000"/>
                                  </p:stCondLst>
                                  <p:childTnLst>
                                    <p:set>
                                      <p:cBhvr>
                                        <p:cTn id="34" dur="1" fill="hold">
                                          <p:stCondLst>
                                            <p:cond delay="0"/>
                                          </p:stCondLst>
                                        </p:cTn>
                                        <p:tgtEl>
                                          <p:spTgt spid="65550"/>
                                        </p:tgtEl>
                                        <p:attrNameLst>
                                          <p:attrName>style.visibility</p:attrName>
                                        </p:attrNameLst>
                                      </p:cBhvr>
                                      <p:to>
                                        <p:strVal val="visible"/>
                                      </p:to>
                                    </p:set>
                                    <p:animEffect transition="in" filter="dissolve">
                                      <p:cBhvr>
                                        <p:cTn id="35" dur="500"/>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P spid="65550" grpId="0" autoUpdateAnimBg="0"/>
      <p:bldP spid="65551" grpId="0" autoUpdateAnimBg="0"/>
      <p:bldP spid="65552" grpId="0" autoUpdateAnimBg="0"/>
      <p:bldP spid="65553" grpId="0" autoUpdateAnimBg="0"/>
      <p:bldP spid="655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450805" y="693490"/>
            <a:ext cx="7488832" cy="864096"/>
          </a:xfrm>
        </p:spPr>
        <p:txBody>
          <a:bodyPr/>
          <a:lstStyle/>
          <a:p>
            <a:r>
              <a:rPr lang="en-GB" dirty="0"/>
              <a:t>Effect of distance</a:t>
            </a:r>
          </a:p>
        </p:txBody>
      </p:sp>
      <p:pic>
        <p:nvPicPr>
          <p:cNvPr id="3" name="Picture 2"/>
          <p:cNvPicPr>
            <a:picLocks noChangeAspect="1"/>
          </p:cNvPicPr>
          <p:nvPr/>
        </p:nvPicPr>
        <p:blipFill>
          <a:blip r:embed="rId3"/>
          <a:stretch>
            <a:fillRect/>
          </a:stretch>
        </p:blipFill>
        <p:spPr>
          <a:xfrm>
            <a:off x="1450805" y="2079576"/>
            <a:ext cx="6951038" cy="4224894"/>
          </a:xfrm>
          <a:prstGeom prst="rect">
            <a:avLst/>
          </a:prstGeom>
        </p:spPr>
      </p:pic>
    </p:spTree>
    <p:extLst>
      <p:ext uri="{BB962C8B-B14F-4D97-AF65-F5344CB8AC3E}">
        <p14:creationId xmlns:p14="http://schemas.microsoft.com/office/powerpoint/2010/main" val="183621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633091" y="765498"/>
            <a:ext cx="5256584" cy="936104"/>
          </a:xfrm>
        </p:spPr>
        <p:txBody>
          <a:bodyPr/>
          <a:lstStyle/>
          <a:p>
            <a:r>
              <a:rPr lang="en-GB" dirty="0"/>
              <a:t/>
            </a:r>
            <a:br>
              <a:rPr lang="en-GB" dirty="0"/>
            </a:br>
            <a:endParaRPr lang="en-GB" dirty="0"/>
          </a:p>
        </p:txBody>
      </p:sp>
      <p:sp>
        <p:nvSpPr>
          <p:cNvPr id="31" name="Subtitle 30"/>
          <p:cNvSpPr>
            <a:spLocks noGrp="1"/>
          </p:cNvSpPr>
          <p:nvPr>
            <p:ph type="subTitle" idx="1"/>
          </p:nvPr>
        </p:nvSpPr>
        <p:spPr>
          <a:xfrm>
            <a:off x="1849115" y="1485578"/>
            <a:ext cx="7128792" cy="4536504"/>
          </a:xfrm>
        </p:spPr>
        <p:txBody>
          <a:bodyPr/>
          <a:lstStyle/>
          <a:p>
            <a:r>
              <a:rPr lang="en-GB" dirty="0"/>
              <a:t>“It seems the louder I speak, the more noise my students make – so I speak louder  – and the students get noisier  – and I speak </a:t>
            </a:r>
            <a:r>
              <a:rPr lang="en-GB" dirty="0" smtClean="0"/>
              <a:t>louder…”</a:t>
            </a:r>
          </a:p>
          <a:p>
            <a:endParaRPr lang="en-GB" dirty="0"/>
          </a:p>
          <a:p>
            <a:r>
              <a:rPr lang="en-GB" dirty="0"/>
              <a:t>“Is there just something wrong with my teaching, or might it be the classroom acoustics?”</a:t>
            </a:r>
          </a:p>
          <a:p>
            <a:endParaRPr lang="en-GB" dirty="0"/>
          </a:p>
        </p:txBody>
      </p:sp>
    </p:spTree>
    <p:extLst>
      <p:ext uri="{BB962C8B-B14F-4D97-AF65-F5344CB8AC3E}">
        <p14:creationId xmlns:p14="http://schemas.microsoft.com/office/powerpoint/2010/main" val="1989039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4585069" y="3277359"/>
            <a:ext cx="2884436" cy="1077467"/>
          </a:xfrm>
          <a:prstGeom prst="rect">
            <a:avLst/>
          </a:prstGeom>
          <a:noFill/>
          <a:ln w="57150" cmpd="thickThin">
            <a:solidFill>
              <a:schemeClr val="tx1"/>
            </a:solidFill>
            <a:miter lim="800000"/>
            <a:headEnd/>
            <a:tailEnd/>
          </a:ln>
        </p:spPr>
        <p:txBody>
          <a:bodyPr wrap="square">
            <a:spAutoFit/>
          </a:bodyPr>
          <a:lstStyle/>
          <a:p>
            <a:pPr algn="ctr">
              <a:spcBef>
                <a:spcPct val="50000"/>
              </a:spcBef>
            </a:pPr>
            <a:r>
              <a:rPr lang="en-GB" sz="3201" b="1" dirty="0">
                <a:latin typeface="+mn-lt"/>
              </a:rPr>
              <a:t>Speech intelligibility</a:t>
            </a:r>
          </a:p>
        </p:txBody>
      </p:sp>
      <p:sp>
        <p:nvSpPr>
          <p:cNvPr id="6148" name="Text Box 5"/>
          <p:cNvSpPr txBox="1">
            <a:spLocks noChangeArrowheads="1"/>
          </p:cNvSpPr>
          <p:nvPr/>
        </p:nvSpPr>
        <p:spPr bwMode="auto">
          <a:xfrm>
            <a:off x="1776107" y="3353577"/>
            <a:ext cx="2520863" cy="954328"/>
          </a:xfrm>
          <a:prstGeom prst="rect">
            <a:avLst/>
          </a:prstGeom>
          <a:noFill/>
          <a:ln w="9525">
            <a:solidFill>
              <a:schemeClr val="tx1"/>
            </a:solidFill>
            <a:miter lim="800000"/>
            <a:headEnd/>
            <a:tailEnd/>
          </a:ln>
        </p:spPr>
        <p:txBody>
          <a:bodyPr wrap="square">
            <a:spAutoFit/>
          </a:bodyPr>
          <a:lstStyle/>
          <a:p>
            <a:pPr algn="ctr">
              <a:spcBef>
                <a:spcPct val="50000"/>
              </a:spcBef>
            </a:pPr>
            <a:r>
              <a:rPr lang="en-GB" sz="2801" dirty="0">
                <a:latin typeface="+mj-lt"/>
              </a:rPr>
              <a:t>Reverberation time</a:t>
            </a:r>
          </a:p>
        </p:txBody>
      </p:sp>
      <p:sp>
        <p:nvSpPr>
          <p:cNvPr id="6149" name="Text Box 6"/>
          <p:cNvSpPr txBox="1">
            <a:spLocks noChangeArrowheads="1"/>
          </p:cNvSpPr>
          <p:nvPr/>
        </p:nvSpPr>
        <p:spPr bwMode="auto">
          <a:xfrm>
            <a:off x="7826179" y="3353577"/>
            <a:ext cx="2615813" cy="954328"/>
          </a:xfrm>
          <a:prstGeom prst="rect">
            <a:avLst/>
          </a:prstGeom>
          <a:noFill/>
          <a:ln w="9525">
            <a:solidFill>
              <a:schemeClr val="tx1"/>
            </a:solidFill>
            <a:miter lim="800000"/>
            <a:headEnd/>
            <a:tailEnd/>
          </a:ln>
        </p:spPr>
        <p:txBody>
          <a:bodyPr wrap="square">
            <a:spAutoFit/>
          </a:bodyPr>
          <a:lstStyle/>
          <a:p>
            <a:pPr algn="ctr">
              <a:spcBef>
                <a:spcPct val="50000"/>
              </a:spcBef>
            </a:pPr>
            <a:r>
              <a:rPr lang="en-GB" sz="2801" dirty="0">
                <a:latin typeface="+mn-lt"/>
              </a:rPr>
              <a:t>Signal to noise ratio</a:t>
            </a:r>
          </a:p>
        </p:txBody>
      </p:sp>
      <p:sp>
        <p:nvSpPr>
          <p:cNvPr id="6150" name="Text Box 7"/>
          <p:cNvSpPr txBox="1">
            <a:spLocks noChangeArrowheads="1"/>
          </p:cNvSpPr>
          <p:nvPr/>
        </p:nvSpPr>
        <p:spPr bwMode="auto">
          <a:xfrm>
            <a:off x="4725670" y="5335235"/>
            <a:ext cx="2667617" cy="954328"/>
          </a:xfrm>
          <a:prstGeom prst="rect">
            <a:avLst/>
          </a:prstGeom>
          <a:noFill/>
          <a:ln w="9525">
            <a:solidFill>
              <a:schemeClr val="tx1"/>
            </a:solidFill>
            <a:miter lim="800000"/>
            <a:headEnd/>
            <a:tailEnd/>
          </a:ln>
        </p:spPr>
        <p:txBody>
          <a:bodyPr>
            <a:spAutoFit/>
          </a:bodyPr>
          <a:lstStyle/>
          <a:p>
            <a:pPr algn="ctr">
              <a:spcBef>
                <a:spcPct val="50000"/>
              </a:spcBef>
            </a:pPr>
            <a:r>
              <a:rPr lang="en-GB" sz="2801" dirty="0">
                <a:latin typeface="+mj-lt"/>
              </a:rPr>
              <a:t>Background noise level</a:t>
            </a:r>
            <a:endParaRPr lang="en-GB" sz="2801" dirty="0">
              <a:latin typeface="Times New Roman" pitchFamily="18" charset="0"/>
            </a:endParaRPr>
          </a:p>
        </p:txBody>
      </p:sp>
      <p:sp>
        <p:nvSpPr>
          <p:cNvPr id="6151" name="Line 8"/>
          <p:cNvSpPr>
            <a:spLocks noChangeShapeType="1"/>
          </p:cNvSpPr>
          <p:nvPr/>
        </p:nvSpPr>
        <p:spPr bwMode="auto">
          <a:xfrm>
            <a:off x="4296970" y="3789917"/>
            <a:ext cx="276264" cy="20965"/>
          </a:xfrm>
          <a:prstGeom prst="line">
            <a:avLst/>
          </a:prstGeom>
          <a:noFill/>
          <a:ln w="9525">
            <a:solidFill>
              <a:schemeClr val="tx1"/>
            </a:solidFill>
            <a:round/>
            <a:headEnd/>
            <a:tailEnd/>
          </a:ln>
        </p:spPr>
        <p:txBody>
          <a:bodyPr/>
          <a:lstStyle/>
          <a:p>
            <a:endParaRPr lang="en-GB" sz="3201"/>
          </a:p>
        </p:txBody>
      </p:sp>
      <p:sp>
        <p:nvSpPr>
          <p:cNvPr id="6152" name="Line 9"/>
          <p:cNvSpPr>
            <a:spLocks noChangeShapeType="1"/>
          </p:cNvSpPr>
          <p:nvPr/>
        </p:nvSpPr>
        <p:spPr bwMode="auto">
          <a:xfrm>
            <a:off x="6021369" y="4420623"/>
            <a:ext cx="0" cy="914612"/>
          </a:xfrm>
          <a:prstGeom prst="line">
            <a:avLst/>
          </a:prstGeom>
          <a:noFill/>
          <a:ln w="9525">
            <a:solidFill>
              <a:schemeClr val="tx1"/>
            </a:solidFill>
            <a:round/>
            <a:headEnd/>
            <a:tailEnd/>
          </a:ln>
        </p:spPr>
        <p:txBody>
          <a:bodyPr/>
          <a:lstStyle/>
          <a:p>
            <a:endParaRPr lang="en-GB" sz="3201"/>
          </a:p>
        </p:txBody>
      </p:sp>
      <p:sp>
        <p:nvSpPr>
          <p:cNvPr id="6153" name="Line 10"/>
          <p:cNvSpPr>
            <a:spLocks noChangeShapeType="1"/>
          </p:cNvSpPr>
          <p:nvPr/>
        </p:nvSpPr>
        <p:spPr bwMode="auto">
          <a:xfrm flipV="1">
            <a:off x="7469504" y="3789917"/>
            <a:ext cx="356675" cy="20965"/>
          </a:xfrm>
          <a:prstGeom prst="line">
            <a:avLst/>
          </a:prstGeom>
          <a:noFill/>
          <a:ln w="9525">
            <a:solidFill>
              <a:schemeClr val="tx1"/>
            </a:solidFill>
            <a:round/>
            <a:headEnd/>
            <a:tailEnd/>
          </a:ln>
        </p:spPr>
        <p:txBody>
          <a:bodyPr/>
          <a:lstStyle/>
          <a:p>
            <a:endParaRPr lang="en-GB" sz="3201"/>
          </a:p>
        </p:txBody>
      </p:sp>
      <p:sp>
        <p:nvSpPr>
          <p:cNvPr id="6155" name="Rectangle 12"/>
          <p:cNvSpPr>
            <a:spLocks noGrp="1" noChangeArrowheads="1"/>
          </p:cNvSpPr>
          <p:nvPr>
            <p:ph type="title"/>
          </p:nvPr>
        </p:nvSpPr>
        <p:spPr>
          <a:xfrm>
            <a:off x="1186722" y="909514"/>
            <a:ext cx="6496760" cy="914612"/>
          </a:xfrm>
        </p:spPr>
        <p:txBody>
          <a:bodyPr/>
          <a:lstStyle/>
          <a:p>
            <a:pPr eaLnBrk="1" hangingPunct="1"/>
            <a:r>
              <a:rPr lang="en-GB" dirty="0" smtClean="0">
                <a:latin typeface="Arial Unicode MS" pitchFamily="34" charset="-128"/>
              </a:rPr>
              <a:t>Acoustic factors affecting understanding of speech</a:t>
            </a:r>
          </a:p>
        </p:txBody>
      </p:sp>
    </p:spTree>
    <p:extLst>
      <p:ext uri="{BB962C8B-B14F-4D97-AF65-F5344CB8AC3E}">
        <p14:creationId xmlns:p14="http://schemas.microsoft.com/office/powerpoint/2010/main" val="973458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16211" y="1197546"/>
            <a:ext cx="7488832" cy="864096"/>
          </a:xfrm>
        </p:spPr>
        <p:txBody>
          <a:bodyPr/>
          <a:lstStyle/>
          <a:p>
            <a:r>
              <a:rPr lang="en-GB" dirty="0"/>
              <a:t>Video summary</a:t>
            </a:r>
          </a:p>
        </p:txBody>
      </p:sp>
      <p:sp>
        <p:nvSpPr>
          <p:cNvPr id="31" name="Subtitle 30"/>
          <p:cNvSpPr>
            <a:spLocks noGrp="1"/>
          </p:cNvSpPr>
          <p:nvPr>
            <p:ph type="subTitle" idx="1"/>
          </p:nvPr>
        </p:nvSpPr>
        <p:spPr>
          <a:xfrm>
            <a:off x="951063" y="2740172"/>
            <a:ext cx="9370814" cy="4104456"/>
          </a:xfrm>
        </p:spPr>
        <p:txBody>
          <a:bodyPr/>
          <a:lstStyle/>
          <a:p>
            <a:r>
              <a:rPr lang="en-GB" u="sng" dirty="0">
                <a:hlinkClick r:id="rId3"/>
              </a:rPr>
              <a:t>https://www.ndcs.org.uk/information-and-support/being-deaf-friendly/information-for-professionals/here-to-learn/watch-our-here-to-learn-videos/reducing-background-noise</a:t>
            </a:r>
            <a:r>
              <a:rPr lang="en-GB" u="sng" dirty="0" smtClean="0">
                <a:hlinkClick r:id="rId3"/>
              </a:rPr>
              <a:t>/</a:t>
            </a:r>
            <a:endParaRPr lang="en-GB" u="sng" dirty="0" smtClean="0"/>
          </a:p>
          <a:p>
            <a:endParaRPr lang="en-GB" dirty="0"/>
          </a:p>
          <a:p>
            <a:r>
              <a:rPr lang="en-GB" dirty="0"/>
              <a:t>National Deaf Children’s Society, Here to Learn </a:t>
            </a:r>
          </a:p>
          <a:p>
            <a:endParaRPr lang="en-GB" dirty="0"/>
          </a:p>
        </p:txBody>
      </p:sp>
    </p:spTree>
    <p:extLst>
      <p:ext uri="{BB962C8B-B14F-4D97-AF65-F5344CB8AC3E}">
        <p14:creationId xmlns:p14="http://schemas.microsoft.com/office/powerpoint/2010/main" val="1501132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16211" y="1197546"/>
            <a:ext cx="7488832" cy="864096"/>
          </a:xfrm>
        </p:spPr>
        <p:txBody>
          <a:bodyPr/>
          <a:lstStyle/>
          <a:p>
            <a:r>
              <a:rPr lang="en-GB" dirty="0"/>
              <a:t>Apps to help</a:t>
            </a:r>
          </a:p>
        </p:txBody>
      </p:sp>
      <p:sp>
        <p:nvSpPr>
          <p:cNvPr id="31" name="Subtitle 30"/>
          <p:cNvSpPr>
            <a:spLocks noGrp="1"/>
          </p:cNvSpPr>
          <p:nvPr>
            <p:ph type="subTitle" idx="1"/>
          </p:nvPr>
        </p:nvSpPr>
        <p:spPr>
          <a:xfrm>
            <a:off x="937811" y="2925738"/>
            <a:ext cx="9370814" cy="4104456"/>
          </a:xfrm>
        </p:spPr>
        <p:txBody>
          <a:bodyPr/>
          <a:lstStyle/>
          <a:p>
            <a:r>
              <a:rPr lang="en-GB" b="1" dirty="0"/>
              <a:t>Too </a:t>
            </a:r>
            <a:r>
              <a:rPr lang="en-GB" b="1" dirty="0" smtClean="0"/>
              <a:t>Noisy </a:t>
            </a:r>
            <a:r>
              <a:rPr lang="en-GB" b="1" dirty="0"/>
              <a:t>app</a:t>
            </a:r>
          </a:p>
          <a:p>
            <a:r>
              <a:rPr lang="en-US" u="sng" dirty="0">
                <a:hlinkClick r:id="rId3"/>
              </a:rPr>
              <a:t>itunes.apple.com/</a:t>
            </a:r>
            <a:r>
              <a:rPr lang="en-US" u="sng" dirty="0" err="1">
                <a:hlinkClick r:id="rId3"/>
              </a:rPr>
              <a:t>gb</a:t>
            </a:r>
            <a:r>
              <a:rPr lang="en-US" u="sng" dirty="0">
                <a:hlinkClick r:id="rId3"/>
              </a:rPr>
              <a:t>/app/id521646496?mt=8&amp;affId=1720307</a:t>
            </a:r>
            <a:endParaRPr lang="en-GB" dirty="0"/>
          </a:p>
          <a:p>
            <a:endParaRPr lang="en-GB" dirty="0"/>
          </a:p>
        </p:txBody>
      </p:sp>
    </p:spTree>
    <p:extLst>
      <p:ext uri="{BB962C8B-B14F-4D97-AF65-F5344CB8AC3E}">
        <p14:creationId xmlns:p14="http://schemas.microsoft.com/office/powerpoint/2010/main" val="3091192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a:t>Amplification in the classroom</a:t>
            </a:r>
          </a:p>
        </p:txBody>
      </p:sp>
      <p:sp>
        <p:nvSpPr>
          <p:cNvPr id="31" name="Subtitle 30"/>
          <p:cNvSpPr>
            <a:spLocks noGrp="1"/>
          </p:cNvSpPr>
          <p:nvPr>
            <p:ph type="subTitle" idx="1"/>
          </p:nvPr>
        </p:nvSpPr>
        <p:spPr>
          <a:xfrm>
            <a:off x="1073696" y="2421682"/>
            <a:ext cx="9370814" cy="4104456"/>
          </a:xfrm>
        </p:spPr>
        <p:txBody>
          <a:bodyPr/>
          <a:lstStyle/>
          <a:p>
            <a:r>
              <a:rPr lang="en-GB" dirty="0" err="1"/>
              <a:t>Soundfield</a:t>
            </a:r>
            <a:r>
              <a:rPr lang="en-GB" dirty="0"/>
              <a:t> systems help to provide all children in the classroom with an equal sound signal wherever they are sitting.</a:t>
            </a:r>
          </a:p>
          <a:p>
            <a:r>
              <a:rPr lang="en-GB" dirty="0"/>
              <a:t>These systems are useful, but they need to be regularly checked and maintained, and do not solve all acoustical problems. </a:t>
            </a:r>
          </a:p>
          <a:p>
            <a:r>
              <a:rPr lang="en-GB" dirty="0"/>
              <a:t>They must be installed correctly and the teachers trained in their use.</a:t>
            </a:r>
          </a:p>
          <a:p>
            <a:endParaRPr lang="en-GB" dirty="0"/>
          </a:p>
        </p:txBody>
      </p:sp>
    </p:spTree>
    <p:extLst>
      <p:ext uri="{BB962C8B-B14F-4D97-AF65-F5344CB8AC3E}">
        <p14:creationId xmlns:p14="http://schemas.microsoft.com/office/powerpoint/2010/main" val="3144806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7090" name="Picture 2" descr="SF room"/>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280280" y="3479019"/>
            <a:ext cx="4573058" cy="3380569"/>
          </a:xfrm>
          <a:prstGeom prst="rect">
            <a:avLst/>
          </a:prstGeom>
          <a:noFill/>
          <a:ln w="9525">
            <a:noFill/>
            <a:miter lim="800000"/>
            <a:headEnd/>
            <a:tailEnd/>
          </a:ln>
        </p:spPr>
      </p:pic>
      <p:pic>
        <p:nvPicPr>
          <p:cNvPr id="217093" name="Picture 5" descr="ELSF Grou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01761" y="1726066"/>
            <a:ext cx="1944666" cy="1590765"/>
          </a:xfrm>
          <a:prstGeom prst="rect">
            <a:avLst/>
          </a:prstGeom>
          <a:noFill/>
          <a:ln w="9525">
            <a:noFill/>
            <a:miter lim="800000"/>
            <a:headEnd/>
            <a:tailEnd/>
          </a:ln>
        </p:spPr>
      </p:pic>
      <p:sp>
        <p:nvSpPr>
          <p:cNvPr id="217094" name="Rectangle 6"/>
          <p:cNvSpPr>
            <a:spLocks noChangeArrowheads="1"/>
          </p:cNvSpPr>
          <p:nvPr/>
        </p:nvSpPr>
        <p:spPr bwMode="auto">
          <a:xfrm>
            <a:off x="1981835" y="1753006"/>
            <a:ext cx="4758839" cy="990829"/>
          </a:xfrm>
          <a:prstGeom prst="rect">
            <a:avLst/>
          </a:prstGeom>
          <a:noFill/>
          <a:ln w="9525">
            <a:noFill/>
            <a:miter lim="800000"/>
            <a:headEnd/>
            <a:tailEnd/>
          </a:ln>
        </p:spPr>
        <p:txBody>
          <a:bodyPr lIns="92096" tIns="46049" rIns="92096" bIns="46049"/>
          <a:lstStyle/>
          <a:p>
            <a:pPr>
              <a:spcBef>
                <a:spcPct val="20000"/>
              </a:spcBef>
              <a:buClr>
                <a:srgbClr val="FFFF00"/>
              </a:buClr>
              <a:buSzPct val="120000"/>
              <a:defRPr/>
            </a:pPr>
            <a:r>
              <a:rPr lang="en-US" sz="3201" dirty="0">
                <a:latin typeface="+mn-lt"/>
              </a:rPr>
              <a:t>a base station receiver</a:t>
            </a:r>
          </a:p>
        </p:txBody>
      </p:sp>
      <p:sp>
        <p:nvSpPr>
          <p:cNvPr id="217095" name="Oval 7"/>
          <p:cNvSpPr>
            <a:spLocks noChangeArrowheads="1"/>
          </p:cNvSpPr>
          <p:nvPr/>
        </p:nvSpPr>
        <p:spPr bwMode="auto">
          <a:xfrm>
            <a:off x="8079246" y="2181731"/>
            <a:ext cx="638323" cy="638323"/>
          </a:xfrm>
          <a:prstGeom prst="ellipse">
            <a:avLst/>
          </a:prstGeom>
          <a:noFill/>
          <a:ln w="25400">
            <a:solidFill>
              <a:srgbClr val="00CCFF"/>
            </a:solidFill>
            <a:prstDash val="dash"/>
            <a:round/>
            <a:headEnd type="none" w="sm" len="sm"/>
            <a:tailEnd type="none" w="sm" len="sm"/>
          </a:ln>
        </p:spPr>
        <p:txBody>
          <a:bodyPr wrap="none" anchor="ctr"/>
          <a:lstStyle/>
          <a:p>
            <a:endParaRPr lang="en-GB" sz="3201"/>
          </a:p>
        </p:txBody>
      </p:sp>
      <p:sp>
        <p:nvSpPr>
          <p:cNvPr id="217096" name="Oval 8"/>
          <p:cNvSpPr>
            <a:spLocks noChangeArrowheads="1"/>
          </p:cNvSpPr>
          <p:nvPr/>
        </p:nvSpPr>
        <p:spPr bwMode="auto">
          <a:xfrm>
            <a:off x="7393288" y="2562819"/>
            <a:ext cx="1324281" cy="638323"/>
          </a:xfrm>
          <a:prstGeom prst="ellipse">
            <a:avLst/>
          </a:prstGeom>
          <a:noFill/>
          <a:ln w="25400">
            <a:solidFill>
              <a:srgbClr val="00CCFF"/>
            </a:solidFill>
            <a:prstDash val="dash"/>
            <a:round/>
            <a:headEnd type="none" w="sm" len="sm"/>
            <a:tailEnd type="none" w="sm" len="sm"/>
          </a:ln>
        </p:spPr>
        <p:txBody>
          <a:bodyPr wrap="none" anchor="ctr"/>
          <a:lstStyle/>
          <a:p>
            <a:endParaRPr lang="en-GB" sz="3201"/>
          </a:p>
        </p:txBody>
      </p:sp>
      <p:grpSp>
        <p:nvGrpSpPr>
          <p:cNvPr id="2" name="Group 10"/>
          <p:cNvGrpSpPr>
            <a:grpSpLocks/>
          </p:cNvGrpSpPr>
          <p:nvPr/>
        </p:nvGrpSpPr>
        <p:grpSpPr bwMode="auto">
          <a:xfrm>
            <a:off x="2820229" y="2134094"/>
            <a:ext cx="4830293" cy="3048706"/>
            <a:chOff x="816" y="1344"/>
            <a:chExt cx="3042" cy="1920"/>
          </a:xfrm>
        </p:grpSpPr>
        <p:sp>
          <p:nvSpPr>
            <p:cNvPr id="46102" name="Line 11"/>
            <p:cNvSpPr>
              <a:spLocks noChangeShapeType="1"/>
            </p:cNvSpPr>
            <p:nvPr/>
          </p:nvSpPr>
          <p:spPr bwMode="auto">
            <a:xfrm flipH="1">
              <a:off x="2016" y="1632"/>
              <a:ext cx="1440" cy="960"/>
            </a:xfrm>
            <a:prstGeom prst="line">
              <a:avLst/>
            </a:prstGeom>
            <a:noFill/>
            <a:ln w="25400">
              <a:solidFill>
                <a:srgbClr val="00CCFF"/>
              </a:solidFill>
              <a:round/>
              <a:headEnd type="oval" w="sm" len="sm"/>
              <a:tailEnd type="triangle" w="lg" len="sm"/>
            </a:ln>
          </p:spPr>
          <p:txBody>
            <a:bodyPr wrap="none" anchor="ctr"/>
            <a:lstStyle/>
            <a:p>
              <a:endParaRPr lang="en-GB" sz="3201"/>
            </a:p>
          </p:txBody>
        </p:sp>
        <p:sp>
          <p:nvSpPr>
            <p:cNvPr id="46103" name="Oval 12"/>
            <p:cNvSpPr>
              <a:spLocks noChangeArrowheads="1"/>
            </p:cNvSpPr>
            <p:nvPr/>
          </p:nvSpPr>
          <p:spPr bwMode="auto">
            <a:xfrm>
              <a:off x="3456" y="1344"/>
              <a:ext cx="402" cy="402"/>
            </a:xfrm>
            <a:prstGeom prst="ellipse">
              <a:avLst/>
            </a:prstGeom>
            <a:noFill/>
            <a:ln w="25400">
              <a:solidFill>
                <a:srgbClr val="00CCFF"/>
              </a:solidFill>
              <a:prstDash val="dash"/>
              <a:round/>
              <a:headEnd type="none" w="sm" len="sm"/>
              <a:tailEnd type="none" w="sm" len="sm"/>
            </a:ln>
          </p:spPr>
          <p:txBody>
            <a:bodyPr wrap="none" anchor="ctr"/>
            <a:lstStyle/>
            <a:p>
              <a:endParaRPr lang="en-GB" sz="3201"/>
            </a:p>
          </p:txBody>
        </p:sp>
        <p:sp>
          <p:nvSpPr>
            <p:cNvPr id="46104" name="Line 13"/>
            <p:cNvSpPr>
              <a:spLocks noChangeShapeType="1"/>
            </p:cNvSpPr>
            <p:nvPr/>
          </p:nvSpPr>
          <p:spPr bwMode="auto">
            <a:xfrm flipH="1">
              <a:off x="2736" y="1632"/>
              <a:ext cx="720" cy="1104"/>
            </a:xfrm>
            <a:prstGeom prst="line">
              <a:avLst/>
            </a:prstGeom>
            <a:noFill/>
            <a:ln w="25400">
              <a:solidFill>
                <a:srgbClr val="00CCFF"/>
              </a:solidFill>
              <a:round/>
              <a:headEnd type="oval" w="sm" len="sm"/>
              <a:tailEnd type="triangle" w="lg" len="sm"/>
            </a:ln>
          </p:spPr>
          <p:txBody>
            <a:bodyPr wrap="none" anchor="ctr"/>
            <a:lstStyle/>
            <a:p>
              <a:endParaRPr lang="en-GB" sz="3201"/>
            </a:p>
          </p:txBody>
        </p:sp>
        <p:sp>
          <p:nvSpPr>
            <p:cNvPr id="46105" name="Line 14"/>
            <p:cNvSpPr>
              <a:spLocks noChangeShapeType="1"/>
            </p:cNvSpPr>
            <p:nvPr/>
          </p:nvSpPr>
          <p:spPr bwMode="auto">
            <a:xfrm flipH="1">
              <a:off x="1728" y="1632"/>
              <a:ext cx="1728" cy="1632"/>
            </a:xfrm>
            <a:prstGeom prst="line">
              <a:avLst/>
            </a:prstGeom>
            <a:noFill/>
            <a:ln w="25400">
              <a:solidFill>
                <a:srgbClr val="00CCFF"/>
              </a:solidFill>
              <a:round/>
              <a:headEnd type="oval" w="sm" len="sm"/>
              <a:tailEnd type="triangle" w="lg" len="sm"/>
            </a:ln>
          </p:spPr>
          <p:txBody>
            <a:bodyPr wrap="none" anchor="ctr"/>
            <a:lstStyle/>
            <a:p>
              <a:endParaRPr lang="en-GB" sz="3201"/>
            </a:p>
          </p:txBody>
        </p:sp>
        <p:sp>
          <p:nvSpPr>
            <p:cNvPr id="46106" name="Line 15"/>
            <p:cNvSpPr>
              <a:spLocks noChangeShapeType="1"/>
            </p:cNvSpPr>
            <p:nvPr/>
          </p:nvSpPr>
          <p:spPr bwMode="auto">
            <a:xfrm flipH="1">
              <a:off x="816" y="1632"/>
              <a:ext cx="2640" cy="1488"/>
            </a:xfrm>
            <a:prstGeom prst="line">
              <a:avLst/>
            </a:prstGeom>
            <a:noFill/>
            <a:ln w="25400">
              <a:solidFill>
                <a:srgbClr val="00CCFF"/>
              </a:solidFill>
              <a:round/>
              <a:headEnd type="oval" w="sm" len="sm"/>
              <a:tailEnd type="triangle" w="lg" len="sm"/>
            </a:ln>
          </p:spPr>
          <p:txBody>
            <a:bodyPr wrap="none" anchor="ctr"/>
            <a:lstStyle/>
            <a:p>
              <a:endParaRPr lang="en-GB" sz="3201"/>
            </a:p>
          </p:txBody>
        </p:sp>
      </p:grpSp>
      <p:grpSp>
        <p:nvGrpSpPr>
          <p:cNvPr id="3" name="Group 16"/>
          <p:cNvGrpSpPr>
            <a:grpSpLocks/>
          </p:cNvGrpSpPr>
          <p:nvPr/>
        </p:nvGrpSpPr>
        <p:grpSpPr bwMode="auto">
          <a:xfrm>
            <a:off x="2832932" y="4039535"/>
            <a:ext cx="3099517" cy="1753006"/>
            <a:chOff x="824" y="2544"/>
            <a:chExt cx="1952" cy="1104"/>
          </a:xfrm>
        </p:grpSpPr>
        <p:pic>
          <p:nvPicPr>
            <p:cNvPr id="46098" name="Picture 17"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824" y="3072"/>
              <a:ext cx="760" cy="432"/>
            </a:xfrm>
            <a:prstGeom prst="rect">
              <a:avLst/>
            </a:prstGeom>
            <a:noFill/>
            <a:ln w="9525">
              <a:noFill/>
              <a:miter lim="800000"/>
              <a:headEnd/>
              <a:tailEnd/>
            </a:ln>
          </p:spPr>
        </p:pic>
        <p:pic>
          <p:nvPicPr>
            <p:cNvPr id="46099" name="Picture 18"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1688" y="3216"/>
              <a:ext cx="760" cy="432"/>
            </a:xfrm>
            <a:prstGeom prst="rect">
              <a:avLst/>
            </a:prstGeom>
            <a:noFill/>
            <a:ln w="9525">
              <a:noFill/>
              <a:miter lim="800000"/>
              <a:headEnd/>
              <a:tailEnd/>
            </a:ln>
          </p:spPr>
        </p:pic>
        <p:pic>
          <p:nvPicPr>
            <p:cNvPr id="46100" name="Picture 19"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248" y="2544"/>
              <a:ext cx="760" cy="432"/>
            </a:xfrm>
            <a:prstGeom prst="rect">
              <a:avLst/>
            </a:prstGeom>
            <a:noFill/>
            <a:ln w="9525">
              <a:noFill/>
              <a:miter lim="800000"/>
              <a:headEnd/>
              <a:tailEnd/>
            </a:ln>
          </p:spPr>
        </p:pic>
        <p:pic>
          <p:nvPicPr>
            <p:cNvPr id="46101" name="Picture 20"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016" y="2688"/>
              <a:ext cx="760" cy="432"/>
            </a:xfrm>
            <a:prstGeom prst="rect">
              <a:avLst/>
            </a:prstGeom>
            <a:noFill/>
            <a:ln w="9525">
              <a:noFill/>
              <a:miter lim="800000"/>
              <a:headEnd/>
              <a:tailEnd/>
            </a:ln>
          </p:spPr>
        </p:pic>
      </p:grpSp>
      <p:grpSp>
        <p:nvGrpSpPr>
          <p:cNvPr id="4" name="Group 21"/>
          <p:cNvGrpSpPr>
            <a:grpSpLocks/>
          </p:cNvGrpSpPr>
          <p:nvPr/>
        </p:nvGrpSpPr>
        <p:grpSpPr bwMode="auto">
          <a:xfrm>
            <a:off x="2845635" y="4039535"/>
            <a:ext cx="3099517" cy="1753006"/>
            <a:chOff x="824" y="2544"/>
            <a:chExt cx="1952" cy="1104"/>
          </a:xfrm>
        </p:grpSpPr>
        <p:pic>
          <p:nvPicPr>
            <p:cNvPr id="46094" name="Picture 22"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824" y="3072"/>
              <a:ext cx="760" cy="432"/>
            </a:xfrm>
            <a:prstGeom prst="rect">
              <a:avLst/>
            </a:prstGeom>
            <a:noFill/>
            <a:ln w="9525">
              <a:noFill/>
              <a:miter lim="800000"/>
              <a:headEnd/>
              <a:tailEnd/>
            </a:ln>
          </p:spPr>
        </p:pic>
        <p:pic>
          <p:nvPicPr>
            <p:cNvPr id="46095" name="Picture 23"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1688" y="3216"/>
              <a:ext cx="760" cy="432"/>
            </a:xfrm>
            <a:prstGeom prst="rect">
              <a:avLst/>
            </a:prstGeom>
            <a:noFill/>
            <a:ln w="9525">
              <a:noFill/>
              <a:miter lim="800000"/>
              <a:headEnd/>
              <a:tailEnd/>
            </a:ln>
          </p:spPr>
        </p:pic>
        <p:pic>
          <p:nvPicPr>
            <p:cNvPr id="46096" name="Picture 24"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248" y="2544"/>
              <a:ext cx="760" cy="432"/>
            </a:xfrm>
            <a:prstGeom prst="rect">
              <a:avLst/>
            </a:prstGeom>
            <a:noFill/>
            <a:ln w="9525">
              <a:noFill/>
              <a:miter lim="800000"/>
              <a:headEnd/>
              <a:tailEnd/>
            </a:ln>
          </p:spPr>
        </p:pic>
        <p:pic>
          <p:nvPicPr>
            <p:cNvPr id="46097" name="Picture 25"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016" y="2688"/>
              <a:ext cx="760" cy="432"/>
            </a:xfrm>
            <a:prstGeom prst="rect">
              <a:avLst/>
            </a:prstGeom>
            <a:noFill/>
            <a:ln w="9525">
              <a:noFill/>
              <a:miter lim="800000"/>
              <a:headEnd/>
              <a:tailEnd/>
            </a:ln>
          </p:spPr>
        </p:pic>
      </p:grpSp>
      <p:sp>
        <p:nvSpPr>
          <p:cNvPr id="26" name="Title 1"/>
          <p:cNvSpPr>
            <a:spLocks noGrp="1"/>
          </p:cNvSpPr>
          <p:nvPr>
            <p:ph type="title"/>
          </p:nvPr>
        </p:nvSpPr>
        <p:spPr>
          <a:xfrm>
            <a:off x="2210488" y="609742"/>
            <a:ext cx="7766260" cy="1135326"/>
          </a:xfrm>
        </p:spPr>
        <p:txBody>
          <a:bodyPr/>
          <a:lstStyle/>
          <a:p>
            <a:r>
              <a:rPr lang="en-GB" dirty="0" err="1" smtClean="0"/>
              <a:t>Soundfield</a:t>
            </a:r>
            <a:r>
              <a:rPr lang="en-GB" dirty="0" smtClean="0"/>
              <a:t> systems</a:t>
            </a:r>
            <a:endParaRPr lang="en-GB" dirty="0"/>
          </a:p>
        </p:txBody>
      </p:sp>
    </p:spTree>
    <p:extLst>
      <p:ext uri="{BB962C8B-B14F-4D97-AF65-F5344CB8AC3E}">
        <p14:creationId xmlns:p14="http://schemas.microsoft.com/office/powerpoint/2010/main" val="41642950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dissolve">
                                      <p:cBhvr>
                                        <p:cTn id="7" dur="500"/>
                                        <p:tgtEl>
                                          <p:spTgt spid="21709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7095"/>
                                        </p:tgtEl>
                                        <p:attrNameLst>
                                          <p:attrName>style.visibility</p:attrName>
                                        </p:attrNameLst>
                                      </p:cBhvr>
                                      <p:to>
                                        <p:strVal val="visible"/>
                                      </p:to>
                                    </p:set>
                                    <p:animEffect transition="in" filter="dissolve">
                                      <p:cBhvr>
                                        <p:cTn id="11" dur="500"/>
                                        <p:tgtEl>
                                          <p:spTgt spid="217095"/>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17094"/>
                                        </p:tgtEl>
                                        <p:attrNameLst>
                                          <p:attrName>style.visibility</p:attrName>
                                        </p:attrNameLst>
                                      </p:cBhvr>
                                      <p:to>
                                        <p:strVal val="visible"/>
                                      </p:to>
                                    </p:set>
                                    <p:anim calcmode="lin" valueType="num">
                                      <p:cBhvr additive="base">
                                        <p:cTn id="15" dur="1000" fill="hold"/>
                                        <p:tgtEl>
                                          <p:spTgt spid="217094"/>
                                        </p:tgtEl>
                                        <p:attrNameLst>
                                          <p:attrName>ppt_x</p:attrName>
                                        </p:attrNameLst>
                                      </p:cBhvr>
                                      <p:tavLst>
                                        <p:tav tm="0">
                                          <p:val>
                                            <p:strVal val="0-#ppt_w/2"/>
                                          </p:val>
                                        </p:tav>
                                        <p:tav tm="100000">
                                          <p:val>
                                            <p:strVal val="#ppt_x"/>
                                          </p:val>
                                        </p:tav>
                                      </p:tavLst>
                                    </p:anim>
                                    <p:anim calcmode="lin" valueType="num">
                                      <p:cBhvr additive="base">
                                        <p:cTn id="16" dur="1000" fill="hold"/>
                                        <p:tgtEl>
                                          <p:spTgt spid="21709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217096"/>
                                        </p:tgtEl>
                                        <p:attrNameLst>
                                          <p:attrName>style.visibility</p:attrName>
                                        </p:attrNameLst>
                                      </p:cBhvr>
                                      <p:to>
                                        <p:strVal val="visible"/>
                                      </p:to>
                                    </p:set>
                                    <p:animEffect transition="in" filter="dissolve">
                                      <p:cBhvr>
                                        <p:cTn id="20" dur="500"/>
                                        <p:tgtEl>
                                          <p:spTgt spid="217096"/>
                                        </p:tgtEl>
                                      </p:cBhvr>
                                    </p:animEffect>
                                  </p:childTnLst>
                                </p:cTn>
                              </p:par>
                            </p:childTnLst>
                          </p:cTn>
                        </p:par>
                        <p:par>
                          <p:cTn id="21" fill="hold">
                            <p:stCondLst>
                              <p:cond delay="2500"/>
                            </p:stCondLst>
                            <p:childTnLst>
                              <p:par>
                                <p:cTn id="22" presetID="18" presetClass="entr" presetSubtype="1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217090"/>
                                        </p:tgtEl>
                                        <p:attrNameLst>
                                          <p:attrName>style.visibility</p:attrName>
                                        </p:attrNameLst>
                                      </p:cBhvr>
                                      <p:to>
                                        <p:strVal val="visible"/>
                                      </p:to>
                                    </p:set>
                                    <p:animEffect transition="in" filter="dissolve">
                                      <p:cBhvr>
                                        <p:cTn id="28" dur="1000"/>
                                        <p:tgtEl>
                                          <p:spTgt spid="217090"/>
                                        </p:tgtEl>
                                      </p:cBhvr>
                                    </p:animEffect>
                                  </p:childTnLst>
                                </p:cTn>
                              </p:par>
                            </p:childTnLst>
                          </p:cTn>
                        </p:par>
                        <p:par>
                          <p:cTn id="29" fill="hold">
                            <p:stCondLst>
                              <p:cond delay="4000"/>
                            </p:stCondLst>
                            <p:childTnLst>
                              <p:par>
                                <p:cTn id="30" presetID="4"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500"/>
                                        <p:tgtEl>
                                          <p:spTgt spid="3"/>
                                        </p:tgtEl>
                                      </p:cBhvr>
                                    </p:animEffect>
                                  </p:childTnLst>
                                  <p:subTnLst>
                                    <p:set>
                                      <p:cBhvr override="childStyle">
                                        <p:cTn dur="1" fill="hold" display="0" masterRel="sameClick" afterEffect="1">
                                          <p:stCondLst>
                                            <p:cond evt="end" delay="0">
                                              <p:tn val="30"/>
                                            </p:cond>
                                          </p:stCondLst>
                                        </p:cTn>
                                        <p:tgtEl>
                                          <p:spTgt spid="3"/>
                                        </p:tgtEl>
                                        <p:attrNameLst>
                                          <p:attrName>style.visibility</p:attrName>
                                        </p:attrNameLst>
                                      </p:cBhvr>
                                      <p:to>
                                        <p:strVal val="hidden"/>
                                      </p:to>
                                    </p:set>
                                  </p:subTnLst>
                                </p:cTn>
                              </p:par>
                            </p:childTnLst>
                          </p:cTn>
                        </p:par>
                        <p:par>
                          <p:cTn id="33" fill="hold">
                            <p:stCondLst>
                              <p:cond delay="4500"/>
                            </p:stCondLst>
                            <p:childTnLst>
                              <p:par>
                                <p:cTn id="34" presetID="4"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500"/>
                                        <p:tgtEl>
                                          <p:spTgt spid="4"/>
                                        </p:tgtEl>
                                      </p:cBhvr>
                                    </p:animEffect>
                                  </p:childTnLst>
                                  <p:subTnLst>
                                    <p:set>
                                      <p:cBhvr override="childStyle">
                                        <p:cTn dur="1" fill="hold" display="0" masterRel="sameClick" afterEffect="1">
                                          <p:stCondLst>
                                            <p:cond evt="end" delay="0">
                                              <p:tn val="34"/>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autoUpdateAnimBg="0"/>
      <p:bldP spid="217095" grpId="0" animBg="1"/>
      <p:bldP spid="21709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6107" y="620832"/>
            <a:ext cx="6698293" cy="1135326"/>
          </a:xfrm>
        </p:spPr>
        <p:txBody>
          <a:bodyPr/>
          <a:lstStyle/>
          <a:p>
            <a:r>
              <a:rPr lang="en-GB" dirty="0" smtClean="0"/>
              <a:t/>
            </a:r>
            <a:br>
              <a:rPr lang="en-GB" dirty="0" smtClean="0"/>
            </a:br>
            <a:r>
              <a:rPr lang="en-GB" dirty="0" smtClean="0"/>
              <a:t>Can deaf children benefit from a radio aid?</a:t>
            </a:r>
            <a:endParaRPr lang="en-GB" dirty="0"/>
          </a:p>
        </p:txBody>
      </p:sp>
      <p:pic>
        <p:nvPicPr>
          <p:cNvPr id="6" name="Picture 4" descr="FM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721323" y="2637706"/>
            <a:ext cx="4482844" cy="3532817"/>
          </a:xfrm>
          <a:prstGeom prst="rect">
            <a:avLst/>
          </a:prstGeom>
          <a:noFill/>
          <a:ln w="9525">
            <a:noFill/>
            <a:miter lim="800000"/>
            <a:headEnd/>
            <a:tailEnd/>
          </a:ln>
        </p:spPr>
      </p:pic>
    </p:spTree>
    <p:extLst>
      <p:ext uri="{BB962C8B-B14F-4D97-AF65-F5344CB8AC3E}">
        <p14:creationId xmlns:p14="http://schemas.microsoft.com/office/powerpoint/2010/main" val="2744138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radio aid</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35" y="1629594"/>
            <a:ext cx="4372227" cy="29140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563" y="3014630"/>
            <a:ext cx="4588305" cy="3058105"/>
          </a:xfrm>
          <a:prstGeom prst="rect">
            <a:avLst/>
          </a:prstGeom>
        </p:spPr>
      </p:pic>
    </p:spTree>
    <p:extLst>
      <p:ext uri="{BB962C8B-B14F-4D97-AF65-F5344CB8AC3E}">
        <p14:creationId xmlns:p14="http://schemas.microsoft.com/office/powerpoint/2010/main" val="1149803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a:t>Can deaf children benefit from a radio aid?</a:t>
            </a:r>
          </a:p>
        </p:txBody>
      </p:sp>
      <p:sp>
        <p:nvSpPr>
          <p:cNvPr id="31" name="Subtitle 30"/>
          <p:cNvSpPr>
            <a:spLocks noGrp="1"/>
          </p:cNvSpPr>
          <p:nvPr>
            <p:ph type="subTitle" idx="1"/>
          </p:nvPr>
        </p:nvSpPr>
        <p:spPr>
          <a:xfrm>
            <a:off x="1129035" y="2277666"/>
            <a:ext cx="9370814" cy="4104456"/>
          </a:xfrm>
        </p:spPr>
        <p:txBody>
          <a:bodyPr/>
          <a:lstStyle/>
          <a:p>
            <a:r>
              <a:rPr lang="en-GB" dirty="0"/>
              <a:t>A radio aid, set for a particular child’s hearing loss, will help to reduce the effects of background noise and improve the signal to noise ratio. It needs to be used in a good acoustic learning environment for the child to  benefit from its use. </a:t>
            </a:r>
            <a:endParaRPr lang="en-GB" dirty="0" smtClean="0"/>
          </a:p>
          <a:p>
            <a:endParaRPr lang="en-GB" dirty="0"/>
          </a:p>
          <a:p>
            <a:r>
              <a:rPr lang="en-GB" dirty="0"/>
              <a:t>Video:</a:t>
            </a:r>
          </a:p>
          <a:p>
            <a:r>
              <a:rPr lang="en-GB" dirty="0">
                <a:hlinkClick r:id="rId3"/>
              </a:rPr>
              <a:t>www.youtube.com/watch?v=McOiYgBGf0s</a:t>
            </a:r>
            <a:r>
              <a:rPr lang="en-GB" dirty="0"/>
              <a:t> </a:t>
            </a:r>
          </a:p>
          <a:p>
            <a:endParaRPr lang="en-GB" dirty="0"/>
          </a:p>
        </p:txBody>
      </p:sp>
    </p:spTree>
    <p:extLst>
      <p:ext uri="{BB962C8B-B14F-4D97-AF65-F5344CB8AC3E}">
        <p14:creationId xmlns:p14="http://schemas.microsoft.com/office/powerpoint/2010/main" val="1973667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a:t>Can deaf children benefit from a radio aid?</a:t>
            </a:r>
          </a:p>
        </p:txBody>
      </p:sp>
      <p:sp>
        <p:nvSpPr>
          <p:cNvPr id="31" name="Subtitle 30"/>
          <p:cNvSpPr>
            <a:spLocks noGrp="1"/>
          </p:cNvSpPr>
          <p:nvPr>
            <p:ph type="subTitle" idx="1"/>
          </p:nvPr>
        </p:nvSpPr>
        <p:spPr>
          <a:xfrm>
            <a:off x="1073696" y="2421682"/>
            <a:ext cx="9370814" cy="4104456"/>
          </a:xfrm>
        </p:spPr>
        <p:txBody>
          <a:bodyPr/>
          <a:lstStyle/>
          <a:p>
            <a:pPr marL="457200" indent="-457200">
              <a:buFont typeface="Arial" panose="020B0604020202020204" pitchFamily="34" charset="0"/>
              <a:buChar char="•"/>
            </a:pPr>
            <a:r>
              <a:rPr lang="en-GB" dirty="0"/>
              <a:t>“The teacher’s voices are very clear most of the time, even when my friends are talking in class. </a:t>
            </a:r>
            <a:r>
              <a:rPr lang="en-GB" dirty="0" smtClean="0"/>
              <a:t>Lip-reading </a:t>
            </a:r>
            <a:r>
              <a:rPr lang="en-GB" dirty="0"/>
              <a:t>is much easier as there is no delay between the lip movements and hearing the teacher’s voice.” (deaf pupil, aged 13)</a:t>
            </a:r>
          </a:p>
          <a:p>
            <a:pPr marL="457200" indent="-457200">
              <a:buFont typeface="Arial" panose="020B0604020202020204" pitchFamily="34" charset="0"/>
              <a:buChar char="•"/>
            </a:pPr>
            <a:r>
              <a:rPr lang="en-GB" dirty="0"/>
              <a:t>“Classrooms are loud and busy places. Using a radio aid helped my daughter feel </a:t>
            </a:r>
            <a:r>
              <a:rPr lang="en-GB" dirty="0" smtClean="0"/>
              <a:t>involved.”</a:t>
            </a:r>
            <a:endParaRPr lang="en-GB" dirty="0"/>
          </a:p>
          <a:p>
            <a:endParaRPr lang="en-GB" dirty="0"/>
          </a:p>
        </p:txBody>
      </p:sp>
    </p:spTree>
    <p:extLst>
      <p:ext uri="{BB962C8B-B14F-4D97-AF65-F5344CB8AC3E}">
        <p14:creationId xmlns:p14="http://schemas.microsoft.com/office/powerpoint/2010/main" val="3601954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smtClean="0"/>
              <a:t>Can deaf children benefit from a radio aid?</a:t>
            </a:r>
            <a:endParaRPr lang="en-GB" dirty="0"/>
          </a:p>
        </p:txBody>
      </p:sp>
      <p:sp>
        <p:nvSpPr>
          <p:cNvPr id="31" name="Subtitle 30"/>
          <p:cNvSpPr>
            <a:spLocks noGrp="1"/>
          </p:cNvSpPr>
          <p:nvPr>
            <p:ph type="subTitle" idx="1"/>
          </p:nvPr>
        </p:nvSpPr>
        <p:spPr>
          <a:xfrm>
            <a:off x="1073696" y="2421682"/>
            <a:ext cx="9370814" cy="4104456"/>
          </a:xfrm>
        </p:spPr>
        <p:txBody>
          <a:bodyPr/>
          <a:lstStyle/>
          <a:p>
            <a:pPr marL="457200" indent="-457200">
              <a:buFont typeface="Arial" panose="020B0604020202020204" pitchFamily="34" charset="0"/>
              <a:buChar char="•"/>
            </a:pPr>
            <a:r>
              <a:rPr lang="en-GB" dirty="0"/>
              <a:t>“The radio aid has made a huge difference to him. Everything has changed – his attitude and behaviour. He was struggling with school, he was below average and now he’s above average.”</a:t>
            </a:r>
          </a:p>
          <a:p>
            <a:pPr marL="457200" indent="-457200">
              <a:buFont typeface="Arial" panose="020B0604020202020204" pitchFamily="34" charset="0"/>
              <a:buChar char="•"/>
            </a:pPr>
            <a:r>
              <a:rPr lang="en-GB" dirty="0"/>
              <a:t>“She can hear people better through the sound of screaming children (at Brownies). She’s able to communicate more directly when surrounded by other people.” </a:t>
            </a:r>
          </a:p>
          <a:p>
            <a:endParaRPr lang="en-GB" dirty="0"/>
          </a:p>
        </p:txBody>
      </p:sp>
    </p:spTree>
    <p:extLst>
      <p:ext uri="{BB962C8B-B14F-4D97-AF65-F5344CB8AC3E}">
        <p14:creationId xmlns:p14="http://schemas.microsoft.com/office/powerpoint/2010/main" val="77779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981522"/>
            <a:ext cx="7488832" cy="1656184"/>
          </a:xfrm>
        </p:spPr>
        <p:txBody>
          <a:bodyPr/>
          <a:lstStyle/>
          <a:p>
            <a:r>
              <a:rPr lang="en-GB" dirty="0"/>
              <a:t>Impact of reduction in noise and reverberation time</a:t>
            </a:r>
            <a:br>
              <a:rPr lang="en-GB" dirty="0"/>
            </a:br>
            <a:endParaRPr lang="en-GB" dirty="0"/>
          </a:p>
        </p:txBody>
      </p:sp>
      <p:sp>
        <p:nvSpPr>
          <p:cNvPr id="31" name="Subtitle 30"/>
          <p:cNvSpPr>
            <a:spLocks noGrp="1"/>
          </p:cNvSpPr>
          <p:nvPr>
            <p:ph type="subTitle" idx="1"/>
          </p:nvPr>
        </p:nvSpPr>
        <p:spPr>
          <a:xfrm>
            <a:off x="985019" y="2637706"/>
            <a:ext cx="7632848" cy="3600400"/>
          </a:xfrm>
        </p:spPr>
        <p:txBody>
          <a:bodyPr/>
          <a:lstStyle/>
          <a:p>
            <a:r>
              <a:rPr lang="en-GB" dirty="0"/>
              <a:t>After acoustic treatment in their classrooms, teachers and communication support workers reported: </a:t>
            </a:r>
          </a:p>
          <a:p>
            <a:pPr marL="457200" indent="-457200">
              <a:buFont typeface="Arial" panose="020B0604020202020204" pitchFamily="34" charset="0"/>
              <a:buChar char="•"/>
            </a:pPr>
            <a:r>
              <a:rPr lang="en-GB" dirty="0"/>
              <a:t>“Overwhelming improvement in working conditions”</a:t>
            </a:r>
          </a:p>
          <a:p>
            <a:pPr marL="457200" indent="-457200">
              <a:buFont typeface="Arial" panose="020B0604020202020204" pitchFamily="34" charset="0"/>
              <a:buChar char="•"/>
            </a:pPr>
            <a:r>
              <a:rPr lang="en-GB" dirty="0"/>
              <a:t>“Quieter and calmer”</a:t>
            </a:r>
          </a:p>
          <a:p>
            <a:endParaRPr lang="en-GB" dirty="0"/>
          </a:p>
        </p:txBody>
      </p:sp>
    </p:spTree>
    <p:extLst>
      <p:ext uri="{BB962C8B-B14F-4D97-AF65-F5344CB8AC3E}">
        <p14:creationId xmlns:p14="http://schemas.microsoft.com/office/powerpoint/2010/main" val="2054975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a:t>Statutory</a:t>
            </a:r>
          </a:p>
        </p:txBody>
      </p:sp>
      <p:sp>
        <p:nvSpPr>
          <p:cNvPr id="31" name="Subtitle 30"/>
          <p:cNvSpPr>
            <a:spLocks noGrp="1"/>
          </p:cNvSpPr>
          <p:nvPr>
            <p:ph type="subTitle" idx="1"/>
          </p:nvPr>
        </p:nvSpPr>
        <p:spPr>
          <a:xfrm>
            <a:off x="1073696" y="2637706"/>
            <a:ext cx="9370814" cy="4104456"/>
          </a:xfrm>
        </p:spPr>
        <p:txBody>
          <a:bodyPr/>
          <a:lstStyle/>
          <a:p>
            <a:r>
              <a:rPr lang="en-GB" dirty="0"/>
              <a:t>The Education (School Premises) Regulations </a:t>
            </a:r>
            <a:r>
              <a:rPr lang="en-GB" dirty="0" smtClean="0"/>
              <a:t>2012</a:t>
            </a:r>
          </a:p>
          <a:p>
            <a:endParaRPr lang="en-GB" dirty="0"/>
          </a:p>
          <a:p>
            <a:r>
              <a:rPr lang="en-GB" dirty="0">
                <a:hlinkClick r:id="rId3"/>
              </a:rPr>
              <a:t>www.legislation.gov.uk/uksi/2012/1943/made</a:t>
            </a:r>
            <a:r>
              <a:rPr lang="en-GB" dirty="0"/>
              <a:t> </a:t>
            </a:r>
          </a:p>
          <a:p>
            <a:endParaRPr lang="en-GB" dirty="0"/>
          </a:p>
        </p:txBody>
      </p:sp>
    </p:spTree>
    <p:extLst>
      <p:ext uri="{BB962C8B-B14F-4D97-AF65-F5344CB8AC3E}">
        <p14:creationId xmlns:p14="http://schemas.microsoft.com/office/powerpoint/2010/main" val="3599223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smtClean="0"/>
              <a:t>Guidance</a:t>
            </a:r>
            <a:endParaRPr lang="en-GB" dirty="0"/>
          </a:p>
        </p:txBody>
      </p:sp>
      <p:sp>
        <p:nvSpPr>
          <p:cNvPr id="31" name="Subtitle 30"/>
          <p:cNvSpPr>
            <a:spLocks noGrp="1"/>
          </p:cNvSpPr>
          <p:nvPr>
            <p:ph type="subTitle" idx="1"/>
          </p:nvPr>
        </p:nvSpPr>
        <p:spPr>
          <a:xfrm>
            <a:off x="1129035" y="2277666"/>
            <a:ext cx="9370814" cy="4104456"/>
          </a:xfrm>
        </p:spPr>
        <p:txBody>
          <a:bodyPr/>
          <a:lstStyle/>
          <a:p>
            <a:r>
              <a:rPr lang="en-GB" i="1" dirty="0"/>
              <a:t>Acoustic </a:t>
            </a:r>
            <a:r>
              <a:rPr lang="en-GB" i="1" dirty="0" smtClean="0"/>
              <a:t>Design </a:t>
            </a:r>
            <a:r>
              <a:rPr lang="en-GB" i="1" dirty="0"/>
              <a:t>of </a:t>
            </a:r>
            <a:r>
              <a:rPr lang="en-GB" i="1" dirty="0" smtClean="0"/>
              <a:t>Schools</a:t>
            </a:r>
            <a:r>
              <a:rPr lang="en-GB" i="1" dirty="0"/>
              <a:t>: </a:t>
            </a:r>
            <a:r>
              <a:rPr lang="en-GB" i="1" dirty="0" smtClean="0"/>
              <a:t>Performance </a:t>
            </a:r>
            <a:r>
              <a:rPr lang="en-GB" i="1" dirty="0"/>
              <a:t>S</a:t>
            </a:r>
            <a:r>
              <a:rPr lang="en-GB" i="1" dirty="0" smtClean="0"/>
              <a:t>tandards </a:t>
            </a:r>
            <a:endParaRPr lang="en-GB" i="1" dirty="0"/>
          </a:p>
          <a:p>
            <a:endParaRPr lang="en-GB" dirty="0"/>
          </a:p>
          <a:p>
            <a:r>
              <a:rPr lang="en-GB" dirty="0"/>
              <a:t>(Building Bulletin 93) </a:t>
            </a:r>
          </a:p>
          <a:p>
            <a:endParaRPr lang="en-GB" dirty="0"/>
          </a:p>
          <a:p>
            <a:r>
              <a:rPr lang="en-GB" dirty="0">
                <a:hlinkClick r:id="rId3"/>
              </a:rPr>
              <a:t>https://www.gov.uk/government/publications/bb93-acoustic-design-of-schools-performance-standards </a:t>
            </a:r>
            <a:endParaRPr lang="en-GB" dirty="0"/>
          </a:p>
          <a:p>
            <a:endParaRPr lang="en-GB" dirty="0"/>
          </a:p>
        </p:txBody>
      </p:sp>
    </p:spTree>
    <p:extLst>
      <p:ext uri="{BB962C8B-B14F-4D97-AF65-F5344CB8AC3E}">
        <p14:creationId xmlns:p14="http://schemas.microsoft.com/office/powerpoint/2010/main" val="3093745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693490"/>
            <a:ext cx="7488832" cy="864096"/>
          </a:xfrm>
        </p:spPr>
        <p:txBody>
          <a:bodyPr/>
          <a:lstStyle/>
          <a:p>
            <a:r>
              <a:rPr lang="en-GB" dirty="0" smtClean="0"/>
              <a:t>Equality Act 2010</a:t>
            </a:r>
            <a:endParaRPr lang="en-GB" dirty="0"/>
          </a:p>
        </p:txBody>
      </p:sp>
      <p:sp>
        <p:nvSpPr>
          <p:cNvPr id="31" name="Subtitle 30"/>
          <p:cNvSpPr>
            <a:spLocks noGrp="1"/>
          </p:cNvSpPr>
          <p:nvPr>
            <p:ph type="subTitle" idx="1"/>
          </p:nvPr>
        </p:nvSpPr>
        <p:spPr>
          <a:xfrm>
            <a:off x="1073696" y="5491436"/>
            <a:ext cx="9370814" cy="1368152"/>
          </a:xfrm>
        </p:spPr>
        <p:txBody>
          <a:bodyPr/>
          <a:lstStyle/>
          <a:p>
            <a:r>
              <a:rPr lang="en-GB" dirty="0">
                <a:solidFill>
                  <a:schemeClr val="tx1"/>
                </a:solidFill>
                <a:hlinkClick r:id="rId3"/>
              </a:rPr>
              <a:t>www.gov.uk/government/publications/equality-act-2010-advice-for-schools</a:t>
            </a:r>
            <a:r>
              <a:rPr lang="en-GB" dirty="0">
                <a:solidFill>
                  <a:schemeClr val="tx1"/>
                </a:solidFill>
              </a:rPr>
              <a:t> </a:t>
            </a:r>
          </a:p>
          <a:p>
            <a:endParaRPr lang="en-GB" dirty="0"/>
          </a:p>
        </p:txBody>
      </p:sp>
      <p:pic>
        <p:nvPicPr>
          <p:cNvPr id="2" name="Picture 1"/>
          <p:cNvPicPr>
            <a:picLocks noChangeAspect="1"/>
          </p:cNvPicPr>
          <p:nvPr/>
        </p:nvPicPr>
        <p:blipFill>
          <a:blip r:embed="rId4"/>
          <a:stretch>
            <a:fillRect/>
          </a:stretch>
        </p:blipFill>
        <p:spPr>
          <a:xfrm>
            <a:off x="2353171" y="1957781"/>
            <a:ext cx="2603218" cy="3249450"/>
          </a:xfrm>
          <a:prstGeom prst="rect">
            <a:avLst/>
          </a:prstGeom>
        </p:spPr>
      </p:pic>
    </p:spTree>
    <p:extLst>
      <p:ext uri="{BB962C8B-B14F-4D97-AF65-F5344CB8AC3E}">
        <p14:creationId xmlns:p14="http://schemas.microsoft.com/office/powerpoint/2010/main" val="676221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smtClean="0"/>
              <a:t>What can we do</a:t>
            </a:r>
            <a:endParaRPr lang="en-GB" dirty="0"/>
          </a:p>
        </p:txBody>
      </p:sp>
      <p:sp>
        <p:nvSpPr>
          <p:cNvPr id="31" name="Subtitle 30"/>
          <p:cNvSpPr>
            <a:spLocks noGrp="1"/>
          </p:cNvSpPr>
          <p:nvPr>
            <p:ph type="subTitle" idx="1"/>
          </p:nvPr>
        </p:nvSpPr>
        <p:spPr>
          <a:xfrm>
            <a:off x="1060714" y="2133650"/>
            <a:ext cx="9370814" cy="4941962"/>
          </a:xfrm>
        </p:spPr>
        <p:txBody>
          <a:bodyPr/>
          <a:lstStyle/>
          <a:p>
            <a:pPr marL="457200" indent="-457200">
              <a:buFont typeface="Arial" panose="020B0604020202020204" pitchFamily="34" charset="0"/>
              <a:buChar char="•"/>
            </a:pPr>
            <a:r>
              <a:rPr lang="en-GB" dirty="0" err="1" smtClean="0"/>
              <a:t>Interviewi</a:t>
            </a:r>
            <a:r>
              <a:rPr lang="en-GB" dirty="0" smtClean="0"/>
              <a:t> </a:t>
            </a:r>
            <a:r>
              <a:rPr lang="en-GB" dirty="0"/>
              <a:t>pupils and teachers using documents on the National Deaf Children’s Society website at </a:t>
            </a:r>
            <a:r>
              <a:rPr lang="en-GB" dirty="0">
                <a:hlinkClick r:id="rId3"/>
              </a:rPr>
              <a:t>www.ndcs.org.uk/acoustics</a:t>
            </a:r>
            <a:r>
              <a:rPr lang="en-GB" dirty="0"/>
              <a:t>.</a:t>
            </a:r>
          </a:p>
          <a:p>
            <a:pPr marL="457200" indent="-457200">
              <a:buFont typeface="Arial" panose="020B0604020202020204" pitchFamily="34" charset="0"/>
              <a:buChar char="•"/>
            </a:pPr>
            <a:r>
              <a:rPr lang="en-GB" dirty="0"/>
              <a:t>Look at practical suggestions to help, as suggested in </a:t>
            </a:r>
            <a:r>
              <a:rPr lang="en-GB" dirty="0" smtClean="0"/>
              <a:t>the </a:t>
            </a:r>
            <a:r>
              <a:rPr lang="en-GB" dirty="0"/>
              <a:t>National Deaf Children’s Society’s resource for teachers at </a:t>
            </a:r>
            <a:r>
              <a:rPr lang="en-GB" dirty="0">
                <a:hlinkClick r:id="rId3"/>
              </a:rPr>
              <a:t>www.ndcs.org.uk/acoustics</a:t>
            </a:r>
            <a:r>
              <a:rPr lang="en-GB" dirty="0"/>
              <a:t>.</a:t>
            </a:r>
          </a:p>
          <a:p>
            <a:endParaRPr lang="en-GB" dirty="0"/>
          </a:p>
        </p:txBody>
      </p:sp>
    </p:spTree>
    <p:extLst>
      <p:ext uri="{BB962C8B-B14F-4D97-AF65-F5344CB8AC3E}">
        <p14:creationId xmlns:p14="http://schemas.microsoft.com/office/powerpoint/2010/main" val="13232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smtClean="0"/>
              <a:t>What can we do</a:t>
            </a:r>
            <a:endParaRPr lang="en-GB" dirty="0"/>
          </a:p>
        </p:txBody>
      </p:sp>
      <p:sp>
        <p:nvSpPr>
          <p:cNvPr id="31" name="Subtitle 30"/>
          <p:cNvSpPr>
            <a:spLocks noGrp="1"/>
          </p:cNvSpPr>
          <p:nvPr>
            <p:ph type="subTitle" idx="1"/>
          </p:nvPr>
        </p:nvSpPr>
        <p:spPr>
          <a:xfrm>
            <a:off x="1073696" y="2277666"/>
            <a:ext cx="9370814" cy="4941962"/>
          </a:xfrm>
        </p:spPr>
        <p:txBody>
          <a:bodyPr/>
          <a:lstStyle/>
          <a:p>
            <a:pPr marL="457200" indent="-457200">
              <a:buFont typeface="Arial" panose="020B0604020202020204" pitchFamily="34" charset="0"/>
              <a:buChar char="•"/>
            </a:pPr>
            <a:r>
              <a:rPr lang="en-GB" dirty="0"/>
              <a:t>Discuss your concerns with a Teacher of the Deaf and your school leaders.</a:t>
            </a:r>
          </a:p>
          <a:p>
            <a:pPr marL="457200" indent="-457200">
              <a:buFont typeface="Arial" panose="020B0604020202020204" pitchFamily="34" charset="0"/>
              <a:buChar char="•"/>
            </a:pPr>
            <a:r>
              <a:rPr lang="en-GB" dirty="0"/>
              <a:t>Consider an acoustic survey of the school by a qualified acoustician.</a:t>
            </a:r>
          </a:p>
          <a:p>
            <a:endParaRPr lang="en-GB" dirty="0"/>
          </a:p>
        </p:txBody>
      </p:sp>
    </p:spTree>
    <p:extLst>
      <p:ext uri="{BB962C8B-B14F-4D97-AF65-F5344CB8AC3E}">
        <p14:creationId xmlns:p14="http://schemas.microsoft.com/office/powerpoint/2010/main" val="132092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a:t>More information </a:t>
            </a:r>
          </a:p>
        </p:txBody>
      </p:sp>
      <p:sp>
        <p:nvSpPr>
          <p:cNvPr id="31" name="Subtitle 30"/>
          <p:cNvSpPr>
            <a:spLocks noGrp="1"/>
          </p:cNvSpPr>
          <p:nvPr>
            <p:ph type="subTitle" idx="1"/>
          </p:nvPr>
        </p:nvSpPr>
        <p:spPr>
          <a:xfrm>
            <a:off x="1060714" y="2493690"/>
            <a:ext cx="9370814" cy="4941962"/>
          </a:xfrm>
        </p:spPr>
        <p:txBody>
          <a:bodyPr/>
          <a:lstStyle/>
          <a:p>
            <a:r>
              <a:rPr lang="en-GB" dirty="0"/>
              <a:t>More information on all the following  is available on the National Deaf Children’s Society website</a:t>
            </a:r>
          </a:p>
          <a:p>
            <a:endParaRPr lang="en-GB" dirty="0"/>
          </a:p>
          <a:p>
            <a:r>
              <a:rPr lang="en-GB" dirty="0">
                <a:hlinkClick r:id="rId3"/>
              </a:rPr>
              <a:t>www.ndcs.org.uk</a:t>
            </a:r>
            <a:r>
              <a:rPr lang="en-GB" dirty="0"/>
              <a:t> </a:t>
            </a:r>
          </a:p>
          <a:p>
            <a:endParaRPr lang="en-GB" dirty="0"/>
          </a:p>
        </p:txBody>
      </p:sp>
    </p:spTree>
    <p:extLst>
      <p:ext uri="{BB962C8B-B14F-4D97-AF65-F5344CB8AC3E}">
        <p14:creationId xmlns:p14="http://schemas.microsoft.com/office/powerpoint/2010/main" val="35733287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73696" y="837506"/>
            <a:ext cx="7488832" cy="864096"/>
          </a:xfrm>
        </p:spPr>
        <p:txBody>
          <a:bodyPr/>
          <a:lstStyle/>
          <a:p>
            <a:r>
              <a:rPr lang="en-GB" dirty="0"/>
              <a:t>Video</a:t>
            </a:r>
          </a:p>
        </p:txBody>
      </p:sp>
      <p:sp>
        <p:nvSpPr>
          <p:cNvPr id="31" name="Subtitle 30"/>
          <p:cNvSpPr>
            <a:spLocks noGrp="1"/>
          </p:cNvSpPr>
          <p:nvPr>
            <p:ph type="subTitle" idx="1"/>
          </p:nvPr>
        </p:nvSpPr>
        <p:spPr>
          <a:xfrm>
            <a:off x="1073696" y="2421682"/>
            <a:ext cx="9370814" cy="4941962"/>
          </a:xfrm>
        </p:spPr>
        <p:txBody>
          <a:bodyPr/>
          <a:lstStyle/>
          <a:p>
            <a:r>
              <a:rPr lang="en-GB" dirty="0"/>
              <a:t>Why Architects Need to Use Their Ears</a:t>
            </a:r>
          </a:p>
          <a:p>
            <a:endParaRPr lang="en-GB" dirty="0"/>
          </a:p>
          <a:p>
            <a:r>
              <a:rPr lang="en-GB" dirty="0">
                <a:hlinkClick r:id="rId3"/>
              </a:rPr>
              <a:t>www.ted.com/talks/julian_treasure_why_architects_need_to_use_their_ears</a:t>
            </a:r>
            <a:r>
              <a:rPr lang="en-GB" dirty="0"/>
              <a:t> </a:t>
            </a:r>
          </a:p>
          <a:p>
            <a:endParaRPr lang="en-GB" dirty="0"/>
          </a:p>
        </p:txBody>
      </p:sp>
    </p:spTree>
    <p:extLst>
      <p:ext uri="{BB962C8B-B14F-4D97-AF65-F5344CB8AC3E}">
        <p14:creationId xmlns:p14="http://schemas.microsoft.com/office/powerpoint/2010/main" val="531094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3577307" y="2781722"/>
            <a:ext cx="7488832" cy="864096"/>
          </a:xfrm>
        </p:spPr>
        <p:txBody>
          <a:bodyPr/>
          <a:lstStyle/>
          <a:p>
            <a:r>
              <a:rPr lang="en-GB" dirty="0" smtClean="0"/>
              <a:t>Any questions?</a:t>
            </a:r>
            <a:endParaRPr lang="en-GB" dirty="0"/>
          </a:p>
        </p:txBody>
      </p:sp>
    </p:spTree>
    <p:extLst>
      <p:ext uri="{BB962C8B-B14F-4D97-AF65-F5344CB8AC3E}">
        <p14:creationId xmlns:p14="http://schemas.microsoft.com/office/powerpoint/2010/main" val="2849456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981522"/>
            <a:ext cx="7488832" cy="1656184"/>
          </a:xfrm>
        </p:spPr>
        <p:txBody>
          <a:bodyPr/>
          <a:lstStyle/>
          <a:p>
            <a:r>
              <a:rPr lang="en-GB" dirty="0"/>
              <a:t>Impact of reduction in noise and reverberation time</a:t>
            </a:r>
            <a:br>
              <a:rPr lang="en-GB" dirty="0"/>
            </a:br>
            <a:endParaRPr lang="en-GB" dirty="0"/>
          </a:p>
        </p:txBody>
      </p:sp>
      <p:sp>
        <p:nvSpPr>
          <p:cNvPr id="31" name="Subtitle 30"/>
          <p:cNvSpPr>
            <a:spLocks noGrp="1"/>
          </p:cNvSpPr>
          <p:nvPr>
            <p:ph type="subTitle" idx="1"/>
          </p:nvPr>
        </p:nvSpPr>
        <p:spPr>
          <a:xfrm>
            <a:off x="985019" y="2637706"/>
            <a:ext cx="7632848" cy="3600400"/>
          </a:xfrm>
        </p:spPr>
        <p:txBody>
          <a:bodyPr/>
          <a:lstStyle/>
          <a:p>
            <a:pPr marL="457200" indent="-457200">
              <a:buFont typeface="Arial" panose="020B0604020202020204" pitchFamily="34" charset="0"/>
              <a:buChar char="•"/>
            </a:pPr>
            <a:r>
              <a:rPr lang="en-GB" dirty="0"/>
              <a:t>“Less stress”</a:t>
            </a:r>
          </a:p>
          <a:p>
            <a:pPr marL="457200" indent="-457200">
              <a:buFont typeface="Arial" panose="020B0604020202020204" pitchFamily="34" charset="0"/>
              <a:buChar char="•"/>
            </a:pPr>
            <a:r>
              <a:rPr lang="en-GB" dirty="0"/>
              <a:t>“Improvement in behaviour of all children including deaf children”</a:t>
            </a:r>
          </a:p>
          <a:p>
            <a:pPr marL="457200" indent="-457200">
              <a:buFont typeface="Arial" panose="020B0604020202020204" pitchFamily="34" charset="0"/>
              <a:buChar char="•"/>
            </a:pPr>
            <a:r>
              <a:rPr lang="en-GB" dirty="0"/>
              <a:t>“Profound effect on the educational experience”</a:t>
            </a:r>
          </a:p>
          <a:p>
            <a:endParaRPr lang="en-GB" dirty="0"/>
          </a:p>
        </p:txBody>
      </p:sp>
    </p:spTree>
    <p:extLst>
      <p:ext uri="{BB962C8B-B14F-4D97-AF65-F5344CB8AC3E}">
        <p14:creationId xmlns:p14="http://schemas.microsoft.com/office/powerpoint/2010/main" val="198025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981522"/>
            <a:ext cx="7488832" cy="1656184"/>
          </a:xfrm>
        </p:spPr>
        <p:txBody>
          <a:bodyPr/>
          <a:lstStyle/>
          <a:p>
            <a:r>
              <a:rPr lang="en-GB" dirty="0"/>
              <a:t>Sound simulation </a:t>
            </a:r>
            <a:br>
              <a:rPr lang="en-GB" dirty="0"/>
            </a:br>
            <a:endParaRPr lang="en-GB" dirty="0"/>
          </a:p>
        </p:txBody>
      </p:sp>
      <p:sp>
        <p:nvSpPr>
          <p:cNvPr id="31" name="Subtitle 30"/>
          <p:cNvSpPr>
            <a:spLocks noGrp="1"/>
          </p:cNvSpPr>
          <p:nvPr>
            <p:ph type="subTitle" idx="1"/>
          </p:nvPr>
        </p:nvSpPr>
        <p:spPr>
          <a:xfrm>
            <a:off x="985019" y="2637706"/>
            <a:ext cx="7632848" cy="3600400"/>
          </a:xfrm>
        </p:spPr>
        <p:txBody>
          <a:bodyPr/>
          <a:lstStyle/>
          <a:p>
            <a:r>
              <a:rPr lang="en-GB" dirty="0"/>
              <a:t>Hear for yourself how </a:t>
            </a:r>
            <a:r>
              <a:rPr lang="en-GB" dirty="0" smtClean="0"/>
              <a:t>improving </a:t>
            </a:r>
            <a:r>
              <a:rPr lang="en-GB" dirty="0"/>
              <a:t>with your classroom’s acoustics can help a child with a high frequency hearing loss </a:t>
            </a:r>
          </a:p>
          <a:p>
            <a:endParaRPr lang="en-GB" dirty="0"/>
          </a:p>
          <a:p>
            <a:r>
              <a:rPr lang="en-GB" dirty="0">
                <a:hlinkClick r:id="rId3"/>
              </a:rPr>
              <a:t>www.ndcs.org.uk/simulation</a:t>
            </a:r>
            <a:r>
              <a:rPr lang="en-GB" dirty="0"/>
              <a:t> </a:t>
            </a:r>
          </a:p>
          <a:p>
            <a:endParaRPr lang="en-GB" dirty="0"/>
          </a:p>
        </p:txBody>
      </p:sp>
    </p:spTree>
    <p:extLst>
      <p:ext uri="{BB962C8B-B14F-4D97-AF65-F5344CB8AC3E}">
        <p14:creationId xmlns:p14="http://schemas.microsoft.com/office/powerpoint/2010/main" val="21894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981522"/>
            <a:ext cx="7488832" cy="1656184"/>
          </a:xfrm>
        </p:spPr>
        <p:txBody>
          <a:bodyPr/>
          <a:lstStyle/>
          <a:p>
            <a:r>
              <a:rPr lang="en-GB" dirty="0" smtClean="0"/>
              <a:t>Acoustic requirements</a:t>
            </a:r>
            <a:r>
              <a:rPr lang="en-GB" dirty="0"/>
              <a:t/>
            </a:r>
            <a:br>
              <a:rPr lang="en-GB" dirty="0"/>
            </a:br>
            <a:endParaRPr lang="en-GB" dirty="0"/>
          </a:p>
        </p:txBody>
      </p:sp>
      <p:sp>
        <p:nvSpPr>
          <p:cNvPr id="31" name="Subtitle 30"/>
          <p:cNvSpPr>
            <a:spLocks noGrp="1"/>
          </p:cNvSpPr>
          <p:nvPr>
            <p:ph type="subTitle" idx="1"/>
          </p:nvPr>
        </p:nvSpPr>
        <p:spPr>
          <a:xfrm>
            <a:off x="985019" y="2421682"/>
            <a:ext cx="7632848" cy="3600400"/>
          </a:xfrm>
        </p:spPr>
        <p:txBody>
          <a:bodyPr/>
          <a:lstStyle/>
          <a:p>
            <a:r>
              <a:rPr lang="en-GB" dirty="0"/>
              <a:t>To have good listening and speaking conditions a classroom must have:</a:t>
            </a:r>
          </a:p>
          <a:p>
            <a:pPr marL="457200" indent="-457200">
              <a:buFont typeface="Arial" panose="020B0604020202020204" pitchFamily="34" charset="0"/>
              <a:buChar char="•"/>
            </a:pPr>
            <a:r>
              <a:rPr lang="en-GB" dirty="0"/>
              <a:t>low background noise</a:t>
            </a:r>
          </a:p>
          <a:p>
            <a:pPr marL="457200" indent="-457200">
              <a:buFont typeface="Arial" panose="020B0604020202020204" pitchFamily="34" charset="0"/>
              <a:buChar char="•"/>
            </a:pPr>
            <a:r>
              <a:rPr lang="en-GB" dirty="0"/>
              <a:t>shorter reverberation time (reduction in echo)</a:t>
            </a:r>
          </a:p>
          <a:p>
            <a:pPr marL="457200" indent="-457200">
              <a:buFont typeface="Arial" panose="020B0604020202020204" pitchFamily="34" charset="0"/>
              <a:buChar char="•"/>
            </a:pPr>
            <a:r>
              <a:rPr lang="en-GB" dirty="0"/>
              <a:t>good sound insulation between classrooms </a:t>
            </a:r>
            <a:r>
              <a:rPr lang="en-GB" dirty="0" smtClean="0"/>
              <a:t>and outside</a:t>
            </a:r>
            <a:r>
              <a:rPr lang="en-GB" dirty="0"/>
              <a:t>.</a:t>
            </a:r>
          </a:p>
          <a:p>
            <a:endParaRPr lang="en-GB" dirty="0"/>
          </a:p>
        </p:txBody>
      </p:sp>
    </p:spTree>
    <p:extLst>
      <p:ext uri="{BB962C8B-B14F-4D97-AF65-F5344CB8AC3E}">
        <p14:creationId xmlns:p14="http://schemas.microsoft.com/office/powerpoint/2010/main" val="3453850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981522"/>
            <a:ext cx="7488832" cy="1656184"/>
          </a:xfrm>
        </p:spPr>
        <p:txBody>
          <a:bodyPr/>
          <a:lstStyle/>
          <a:p>
            <a:r>
              <a:rPr lang="en-GB" dirty="0"/>
              <a:t>Acoustics research </a:t>
            </a:r>
            <a:br>
              <a:rPr lang="en-GB" dirty="0"/>
            </a:br>
            <a:endParaRPr lang="en-GB" dirty="0"/>
          </a:p>
        </p:txBody>
      </p:sp>
      <p:sp>
        <p:nvSpPr>
          <p:cNvPr id="31" name="Subtitle 30"/>
          <p:cNvSpPr>
            <a:spLocks noGrp="1"/>
          </p:cNvSpPr>
          <p:nvPr>
            <p:ph type="subTitle" idx="1"/>
          </p:nvPr>
        </p:nvSpPr>
        <p:spPr>
          <a:xfrm>
            <a:off x="985019" y="2637706"/>
            <a:ext cx="7632848" cy="3600400"/>
          </a:xfrm>
        </p:spPr>
        <p:txBody>
          <a:bodyPr/>
          <a:lstStyle/>
          <a:p>
            <a:r>
              <a:rPr lang="en-GB" dirty="0"/>
              <a:t>Research has shown that improving acoustics helps improve the results </a:t>
            </a:r>
            <a:r>
              <a:rPr lang="en-GB" dirty="0" smtClean="0"/>
              <a:t/>
            </a:r>
            <a:br>
              <a:rPr lang="en-GB" dirty="0" smtClean="0"/>
            </a:br>
            <a:r>
              <a:rPr lang="en-GB" dirty="0" smtClean="0"/>
              <a:t>of all </a:t>
            </a:r>
            <a:r>
              <a:rPr lang="en-GB" dirty="0"/>
              <a:t>children. </a:t>
            </a:r>
            <a:endParaRPr lang="en-GB" dirty="0" smtClean="0"/>
          </a:p>
          <a:p>
            <a:endParaRPr lang="en-GB" dirty="0"/>
          </a:p>
          <a:p>
            <a:endParaRPr lang="en-GB" dirty="0"/>
          </a:p>
        </p:txBody>
      </p:sp>
      <p:pic>
        <p:nvPicPr>
          <p:cNvPr id="2" name="Picture Placeholder 1"/>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0805" r="16923"/>
          <a:stretch/>
        </p:blipFill>
        <p:spPr>
          <a:xfrm>
            <a:off x="7609755" y="2277666"/>
            <a:ext cx="3543459" cy="2735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0651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985019" y="837506"/>
            <a:ext cx="7488832" cy="864096"/>
          </a:xfrm>
        </p:spPr>
        <p:txBody>
          <a:bodyPr/>
          <a:lstStyle/>
          <a:p>
            <a:r>
              <a:rPr lang="en-GB" dirty="0"/>
              <a:t>P</a:t>
            </a:r>
            <a:r>
              <a:rPr lang="en-GB" dirty="0" smtClean="0"/>
              <a:t>oor acoustics impacts on:</a:t>
            </a:r>
            <a:r>
              <a:rPr lang="en-GB" dirty="0"/>
              <a:t/>
            </a:r>
            <a:br>
              <a:rPr lang="en-GB" dirty="0"/>
            </a:br>
            <a:endParaRPr lang="en-GB" dirty="0"/>
          </a:p>
        </p:txBody>
      </p:sp>
      <p:sp>
        <p:nvSpPr>
          <p:cNvPr id="31" name="Subtitle 30"/>
          <p:cNvSpPr>
            <a:spLocks noGrp="1"/>
          </p:cNvSpPr>
          <p:nvPr>
            <p:ph type="subTitle" idx="1"/>
          </p:nvPr>
        </p:nvSpPr>
        <p:spPr>
          <a:xfrm>
            <a:off x="696987" y="1701602"/>
            <a:ext cx="6414638" cy="2664296"/>
          </a:xfrm>
        </p:spPr>
        <p:txBody>
          <a:bodyPr/>
          <a:lstStyle/>
          <a:p>
            <a:pPr marL="457200" indent="-457200">
              <a:buFont typeface="Arial" panose="020B0604020202020204" pitchFamily="34" charset="0"/>
              <a:buChar char="•"/>
            </a:pPr>
            <a:r>
              <a:rPr lang="en-GB" dirty="0" smtClean="0"/>
              <a:t>literacy</a:t>
            </a:r>
            <a:endParaRPr lang="en-GB" dirty="0"/>
          </a:p>
          <a:p>
            <a:pPr marL="457200" indent="-457200">
              <a:buFont typeface="Arial" panose="020B0604020202020204" pitchFamily="34" charset="0"/>
              <a:buChar char="•"/>
            </a:pPr>
            <a:r>
              <a:rPr lang="en-GB" dirty="0" smtClean="0"/>
              <a:t>mathematics</a:t>
            </a:r>
            <a:endParaRPr lang="en-GB" dirty="0"/>
          </a:p>
          <a:p>
            <a:pPr marL="457200" indent="-457200">
              <a:buFont typeface="Arial" panose="020B0604020202020204" pitchFamily="34" charset="0"/>
              <a:buChar char="•"/>
            </a:pPr>
            <a:r>
              <a:rPr lang="en-GB" dirty="0"/>
              <a:t>a</a:t>
            </a:r>
            <a:r>
              <a:rPr lang="en-GB" dirty="0" smtClean="0"/>
              <a:t>ttention</a:t>
            </a:r>
            <a:endParaRPr lang="en-GB" dirty="0"/>
          </a:p>
          <a:p>
            <a:pPr marL="457200" indent="-457200">
              <a:buFont typeface="Arial" panose="020B0604020202020204" pitchFamily="34" charset="0"/>
              <a:buChar char="•"/>
            </a:pPr>
            <a:r>
              <a:rPr lang="en-GB" dirty="0"/>
              <a:t>m</a:t>
            </a:r>
            <a:r>
              <a:rPr lang="en-GB" dirty="0" smtClean="0"/>
              <a:t>emory. </a:t>
            </a:r>
            <a:endParaRPr lang="en-GB" dirty="0"/>
          </a:p>
          <a:p>
            <a:endParaRPr lang="en-GB" dirty="0"/>
          </a:p>
          <a:p>
            <a:r>
              <a:rPr lang="en-GB" dirty="0" smtClean="0"/>
              <a:t>Researchers have found </a:t>
            </a:r>
            <a:r>
              <a:rPr lang="en-GB" dirty="0"/>
              <a:t>that all these </a:t>
            </a:r>
            <a:r>
              <a:rPr lang="en-GB" dirty="0" smtClean="0"/>
              <a:t>areas of </a:t>
            </a:r>
            <a:r>
              <a:rPr lang="en-GB" dirty="0"/>
              <a:t>learning </a:t>
            </a:r>
            <a:r>
              <a:rPr lang="en-GB" dirty="0" smtClean="0"/>
              <a:t>are </a:t>
            </a:r>
            <a:r>
              <a:rPr lang="en-GB" dirty="0"/>
              <a:t>negatively </a:t>
            </a:r>
            <a:r>
              <a:rPr lang="en-GB" dirty="0" smtClean="0"/>
              <a:t>affected </a:t>
            </a:r>
            <a:r>
              <a:rPr lang="en-GB" dirty="0"/>
              <a:t>by background noise</a:t>
            </a:r>
          </a:p>
          <a:p>
            <a:endParaRPr lang="en-GB" dirty="0"/>
          </a:p>
        </p:txBody>
      </p:sp>
      <p:pic>
        <p:nvPicPr>
          <p:cNvPr id="2" name="Picture Placeholder 1"/>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9192" r="4590"/>
          <a:stretch/>
        </p:blipFill>
        <p:spPr>
          <a:xfrm>
            <a:off x="6457627" y="1917626"/>
            <a:ext cx="5044354" cy="3095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2000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NDCS">
  <a:themeElements>
    <a:clrScheme name="NDCS 2017">
      <a:dk1>
        <a:sysClr val="windowText" lastClr="000000"/>
      </a:dk1>
      <a:lt1>
        <a:sysClr val="window" lastClr="FFFFFF"/>
      </a:lt1>
      <a:dk2>
        <a:srgbClr val="720062"/>
      </a:dk2>
      <a:lt2>
        <a:srgbClr val="87027B"/>
      </a:lt2>
      <a:accent1>
        <a:srgbClr val="720062"/>
      </a:accent1>
      <a:accent2>
        <a:srgbClr val="C6007E"/>
      </a:accent2>
      <a:accent3>
        <a:srgbClr val="0092BC"/>
      </a:accent3>
      <a:accent4>
        <a:srgbClr val="EA7600"/>
      </a:accent4>
      <a:accent5>
        <a:srgbClr val="F2A900"/>
      </a:accent5>
      <a:accent6>
        <a:srgbClr val="C4D6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DCS-presentation" id="{8E4939AA-AFF7-4162-9A26-2666AD72496F}" vid="{AAE59D99-54E4-4232-8EDE-55B8B73678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301</TotalTime>
  <Words>2842</Words>
  <Application>Microsoft Office PowerPoint</Application>
  <PresentationFormat>Custom</PresentationFormat>
  <Paragraphs>338</Paragraphs>
  <Slides>47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 Unicode MS</vt:lpstr>
      <vt:lpstr>ＭＳ Ｐゴシック</vt:lpstr>
      <vt:lpstr>Arial</vt:lpstr>
      <vt:lpstr>Calibri</vt:lpstr>
      <vt:lpstr>Times New Roman</vt:lpstr>
      <vt:lpstr>NDCS</vt:lpstr>
      <vt:lpstr>Creating good listening conditions for learning in education  </vt:lpstr>
      <vt:lpstr>Today’s objectives </vt:lpstr>
      <vt:lpstr> </vt:lpstr>
      <vt:lpstr>Impact of reduction in noise and reverberation time </vt:lpstr>
      <vt:lpstr>Impact of reduction in noise and reverberation time </vt:lpstr>
      <vt:lpstr>Sound simulation  </vt:lpstr>
      <vt:lpstr>Acoustic requirements </vt:lpstr>
      <vt:lpstr>Acoustics research  </vt:lpstr>
      <vt:lpstr>Poor acoustics impacts on: </vt:lpstr>
      <vt:lpstr>The problem with noise </vt:lpstr>
      <vt:lpstr>Listening activity </vt:lpstr>
      <vt:lpstr>Listening activity </vt:lpstr>
      <vt:lpstr>The problem with noise </vt:lpstr>
      <vt:lpstr>The problem with noise </vt:lpstr>
      <vt:lpstr>Effect of classroom noise </vt:lpstr>
      <vt:lpstr>Effect of external noise </vt:lpstr>
      <vt:lpstr>Look at the following picture </vt:lpstr>
      <vt:lpstr> </vt:lpstr>
      <vt:lpstr>Background noise </vt:lpstr>
      <vt:lpstr>Effects of noise on children with special educational needs  </vt:lpstr>
      <vt:lpstr>Case study </vt:lpstr>
      <vt:lpstr>Case study – plan of room </vt:lpstr>
      <vt:lpstr>Case study </vt:lpstr>
      <vt:lpstr>Case study </vt:lpstr>
      <vt:lpstr>Signal to noise ratio </vt:lpstr>
      <vt:lpstr>Signal to noise ratio </vt:lpstr>
      <vt:lpstr>Reverberation (echo) times </vt:lpstr>
      <vt:lpstr>Understanding room acoustics</vt:lpstr>
      <vt:lpstr>Effect of distance</vt:lpstr>
      <vt:lpstr>Acoustic factors affecting understanding of speech</vt:lpstr>
      <vt:lpstr>Video summary</vt:lpstr>
      <vt:lpstr>Apps to help</vt:lpstr>
      <vt:lpstr>Amplification in the classroom</vt:lpstr>
      <vt:lpstr>Soundfield systems</vt:lpstr>
      <vt:lpstr> Can deaf children benefit from a radio aid?</vt:lpstr>
      <vt:lpstr>Types of radio aid</vt:lpstr>
      <vt:lpstr>Can deaf children benefit from a radio aid?</vt:lpstr>
      <vt:lpstr>Can deaf children benefit from a radio aid?</vt:lpstr>
      <vt:lpstr>Can deaf children benefit from a radio aid?</vt:lpstr>
      <vt:lpstr>Statutory</vt:lpstr>
      <vt:lpstr>Guidance</vt:lpstr>
      <vt:lpstr>Equality Act 2010</vt:lpstr>
      <vt:lpstr>What can we do</vt:lpstr>
      <vt:lpstr>What can we do</vt:lpstr>
      <vt:lpstr>More information </vt:lpstr>
      <vt:lpstr>Video</vt:lpstr>
      <vt:lpstr>Any questions?</vt:lpstr>
    </vt:vector>
  </TitlesOfParts>
  <Company>NDCS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good listening conditions for learning in education</dc:title>
  <dc:creator>Lindsey Valkenborgs</dc:creator>
  <cp:lastModifiedBy>Rosie Vare</cp:lastModifiedBy>
  <cp:revision>32</cp:revision>
  <dcterms:created xsi:type="dcterms:W3CDTF">2018-04-25T10:53:02Z</dcterms:created>
  <dcterms:modified xsi:type="dcterms:W3CDTF">2020-10-02T10:48:45Z</dcterms:modified>
</cp:coreProperties>
</file>